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0" r:id="rId6"/>
    <p:sldId id="262" r:id="rId7"/>
    <p:sldId id="261" r:id="rId8"/>
    <p:sldId id="264" r:id="rId9"/>
    <p:sldId id="267" r:id="rId10"/>
    <p:sldId id="265" r:id="rId11"/>
    <p:sldId id="263" r:id="rId12"/>
    <p:sldId id="266" r:id="rId13"/>
  </p:sldIdLst>
  <p:sldSz cx="18288000" cy="10287000"/>
  <p:notesSz cx="6858000" cy="9144000"/>
  <p:embeddedFontLst>
    <p:embeddedFont>
      <p:font typeface="Futura" panose="020B0502020204020303"/>
      <p:regular r:id="rId17"/>
    </p:embeddedFont>
    <p:embeddedFont>
      <p:font typeface="Futura Medium" panose="020B0502020204020303"/>
      <p:regular r:id="rId18"/>
    </p:embeddedFont>
    <p:embeddedFont>
      <p:font typeface="Futura Ultra-Bold" panose="020B0802020204020204"/>
      <p:regular r:id="rId19"/>
    </p:embeddedFont>
    <p:embeddedFont>
      <p:font typeface="Futura Bold" panose="020B0702020204020203"/>
      <p:regular r:id="rId20"/>
    </p:embeddedFont>
    <p:embeddedFont>
      <p:font typeface="Futura Bold Italics" panose="020B07020202040902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7.png"/><Relationship Id="rId3" Type="http://schemas.openxmlformats.org/officeDocument/2006/relationships/image" Target="../media/image8.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0.png"/><Relationship Id="rId10" Type="http://schemas.openxmlformats.org/officeDocument/2006/relationships/image" Target="../media/image16.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10.png"/><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slideLayout" Target="../slideLayouts/slideLayout7.xml"/><Relationship Id="rId13" Type="http://schemas.openxmlformats.org/officeDocument/2006/relationships/image" Target="../media/image17.png"/><Relationship Id="rId12" Type="http://schemas.openxmlformats.org/officeDocument/2006/relationships/image" Target="../media/image6.pn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20.png"/><Relationship Id="rId4" Type="http://schemas.openxmlformats.org/officeDocument/2006/relationships/image" Target="../media/image2.png"/><Relationship Id="rId3" Type="http://schemas.openxmlformats.org/officeDocument/2006/relationships/image" Target="../media/image10.png"/><Relationship Id="rId2" Type="http://schemas.openxmlformats.org/officeDocument/2006/relationships/image" Target="../media/image19.png"/><Relationship Id="rId14" Type="http://schemas.openxmlformats.org/officeDocument/2006/relationships/slideLayout" Target="../slideLayouts/slideLayout7.xml"/><Relationship Id="rId13" Type="http://schemas.openxmlformats.org/officeDocument/2006/relationships/image" Target="../media/image18.png"/><Relationship Id="rId12" Type="http://schemas.openxmlformats.org/officeDocument/2006/relationships/image" Target="../media/image7.pn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6"/>
          <p:cNvSpPr txBox="1"/>
          <p:nvPr/>
        </p:nvSpPr>
        <p:spPr>
          <a:xfrm>
            <a:off x="1687011" y="3781408"/>
            <a:ext cx="14913978" cy="4726940"/>
          </a:xfrm>
          <a:prstGeom prst="rect">
            <a:avLst/>
          </a:prstGeom>
        </p:spPr>
        <p:txBody>
          <a:bodyPr lIns="0" tIns="0" rIns="0" bIns="0" rtlCol="0" anchor="t">
            <a:spAutoFit/>
          </a:bodyPr>
          <a:lstStyle/>
          <a:p>
            <a:pPr algn="ctr">
              <a:lnSpc>
                <a:spcPts val="18430"/>
              </a:lnSpc>
              <a:spcBef>
                <a:spcPct val="0"/>
              </a:spcBef>
            </a:pPr>
            <a:r>
              <a:rPr lang="en-US" sz="18430" spc="-774">
                <a:solidFill>
                  <a:srgbClr val="FFFFFF"/>
                </a:solidFill>
                <a:latin typeface="Futura"/>
                <a:ea typeface="Futura"/>
                <a:cs typeface="Futura"/>
                <a:sym typeface="Futura"/>
              </a:rPr>
              <a:t>Luxe Accessories</a:t>
            </a:r>
            <a:endParaRPr lang="en-US" sz="18430" spc="-774">
              <a:solidFill>
                <a:srgbClr val="FFFFFF"/>
              </a:solidFill>
              <a:latin typeface="Futura"/>
              <a:ea typeface="Futura"/>
              <a:cs typeface="Futura"/>
              <a:sym typeface="Futura"/>
            </a:endParaRPr>
          </a:p>
        </p:txBody>
      </p:sp>
      <p:sp>
        <p:nvSpPr>
          <p:cNvPr id="7" name="Freeform 7"/>
          <p:cNvSpPr/>
          <p:nvPr/>
        </p:nvSpPr>
        <p:spPr>
          <a:xfrm>
            <a:off x="2156867" y="838738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1"/>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6000824" y="834946"/>
            <a:ext cx="16691734" cy="8617108"/>
          </a:xfrm>
          <a:custGeom>
            <a:avLst/>
            <a:gdLst/>
            <a:ahLst/>
            <a:cxnLst/>
            <a:rect l="l" t="t" r="r" b="b"/>
            <a:pathLst>
              <a:path w="16691734" h="8617108">
                <a:moveTo>
                  <a:pt x="0" y="0"/>
                </a:moveTo>
                <a:lnTo>
                  <a:pt x="16691733" y="0"/>
                </a:lnTo>
                <a:lnTo>
                  <a:pt x="16691733" y="8617108"/>
                </a:lnTo>
                <a:lnTo>
                  <a:pt x="0" y="8617108"/>
                </a:lnTo>
                <a:lnTo>
                  <a:pt x="0" y="0"/>
                </a:lnTo>
                <a:close/>
              </a:path>
            </a:pathLst>
          </a:custGeom>
          <a:blipFill>
            <a:blip r:embed="rId1"/>
            <a:stretch>
              <a:fillRect/>
            </a:stretch>
          </a:blipFill>
        </p:spPr>
      </p:sp>
      <p:sp>
        <p:nvSpPr>
          <p:cNvPr id="3" name="Freeform 3"/>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sp>
      <p:sp>
        <p:nvSpPr>
          <p:cNvPr id="4" name="Freeform 4"/>
          <p:cNvSpPr/>
          <p:nvPr/>
        </p:nvSpPr>
        <p:spPr>
          <a:xfrm>
            <a:off x="-1562923" y="-1338863"/>
            <a:ext cx="9879308" cy="14828230"/>
          </a:xfrm>
          <a:custGeom>
            <a:avLst/>
            <a:gdLst/>
            <a:ahLst/>
            <a:cxnLst/>
            <a:rect l="l" t="t" r="r" b="b"/>
            <a:pathLst>
              <a:path w="9879308" h="14828230">
                <a:moveTo>
                  <a:pt x="0" y="0"/>
                </a:moveTo>
                <a:lnTo>
                  <a:pt x="9879309" y="0"/>
                </a:lnTo>
                <a:lnTo>
                  <a:pt x="9879309" y="14828230"/>
                </a:lnTo>
                <a:lnTo>
                  <a:pt x="0" y="14828230"/>
                </a:lnTo>
                <a:lnTo>
                  <a:pt x="0" y="0"/>
                </a:lnTo>
                <a:close/>
              </a:path>
            </a:pathLst>
          </a:custGeom>
          <a:blipFill>
            <a:blip r:embed="rId3"/>
            <a:stretch>
              <a:fillRect/>
            </a:stretch>
          </a:blipFill>
        </p:spPr>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11" name="Group 11"/>
          <p:cNvGrpSpPr/>
          <p:nvPr/>
        </p:nvGrpSpPr>
        <p:grpSpPr>
          <a:xfrm rot="0">
            <a:off x="7543498" y="1028700"/>
            <a:ext cx="9715802" cy="6371431"/>
            <a:chOff x="-143086" y="0"/>
            <a:chExt cx="12954402" cy="8495242"/>
          </a:xfrm>
        </p:grpSpPr>
        <p:sp>
          <p:nvSpPr>
            <p:cNvPr id="12" name="TextBox 12"/>
            <p:cNvSpPr txBox="1"/>
            <p:nvPr/>
          </p:nvSpPr>
          <p:spPr>
            <a:xfrm>
              <a:off x="0" y="0"/>
              <a:ext cx="12811316" cy="1504527"/>
            </a:xfrm>
            <a:prstGeom prst="rect">
              <a:avLst/>
            </a:prstGeom>
          </p:spPr>
          <p:txBody>
            <a:bodyPr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điểm yếu</a:t>
              </a:r>
              <a:endParaRPr lang="vi-VN" altLang="en-US" sz="8800" b="1">
                <a:solidFill>
                  <a:srgbClr val="FFFFFF"/>
                </a:solidFill>
                <a:latin typeface="Futura Medium"/>
                <a:ea typeface="Futura Medium"/>
                <a:cs typeface="Futura Medium"/>
                <a:sym typeface="Futura Medium"/>
              </a:endParaRPr>
            </a:p>
          </p:txBody>
        </p:sp>
        <p:sp>
          <p:nvSpPr>
            <p:cNvPr id="13" name="TextBox 13"/>
            <p:cNvSpPr txBox="1"/>
            <p:nvPr/>
          </p:nvSpPr>
          <p:spPr>
            <a:xfrm>
              <a:off x="-143086" y="2031788"/>
              <a:ext cx="12811316" cy="6463454"/>
            </a:xfrm>
            <a:prstGeom prst="rect">
              <a:avLst/>
            </a:prstGeom>
          </p:spPr>
          <p:txBody>
            <a:bodyPr lIns="0" tIns="0" rIns="0" bIns="0" rtlCol="0" anchor="t">
              <a:spAutoFit/>
            </a:bodyPr>
            <a:lstStyle/>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Giao diện sử dụng phong cách tối giản và tập trung (Minimalist), điều này đặt áp lực rất lớn lên chất lượng của hình ảnh sản phẩm.</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Nếu hình ảnh sản phẩm không đủ độ phân giải, ánh sáng kém, hoặc không đồng nhất về phong cách, giao diện sẽ mất đi sự sang trọng, tinh tế và dễ trở nên trống trải, thiếu chuyên nghiệp.</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Phong cách tối giản (Minimalist) thường ưu tiên khoảng trắng (whitespace) và hạn chế số lượng thông tin hiển thị.</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Mặc dù thiết kế đẹp, nhưng code CSS chưa tập trung nhiều vào các tiêu chí</a:t>
              </a:r>
              <a:endParaRPr lang="en-US" sz="3200" b="1" u="none" strike="noStrike">
                <a:solidFill>
                  <a:srgbClr val="FFFFFF"/>
                </a:solidFill>
                <a:latin typeface="Futura Medium"/>
                <a:ea typeface="Futura Medium"/>
                <a:cs typeface="Futura Medium"/>
                <a:sym typeface="Futura Medium"/>
              </a:endParaRPr>
            </a:p>
          </p:txBody>
        </p:sp>
      </p:grpSp>
      <p:sp>
        <p:nvSpPr>
          <p:cNvPr id="24" name="TextBox 24"/>
          <p:cNvSpPr txBox="1"/>
          <p:nvPr/>
        </p:nvSpPr>
        <p:spPr>
          <a:xfrm>
            <a:off x="14454505" y="7031990"/>
            <a:ext cx="2566670" cy="1921510"/>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a:t>
            </a:r>
            <a:endParaRPr lang="en-US" sz="2100" b="1" u="none" strike="noStrike">
              <a:solidFill>
                <a:srgbClr val="000000"/>
              </a:solidFill>
              <a:latin typeface="Futura Medium"/>
              <a:ea typeface="Futura Medium"/>
              <a:cs typeface="Futura Medium"/>
              <a:sym typeface="Futura Medium"/>
            </a:endParaRPr>
          </a:p>
        </p:txBody>
      </p:sp>
      <p:sp>
        <p:nvSpPr>
          <p:cNvPr id="25" name="Freeform 25"/>
          <p:cNvSpPr/>
          <p:nvPr/>
        </p:nvSpPr>
        <p:spPr>
          <a:xfrm>
            <a:off x="17497425" y="215413"/>
            <a:ext cx="9960313" cy="9960313"/>
          </a:xfrm>
          <a:custGeom>
            <a:avLst/>
            <a:gdLst/>
            <a:ahLst/>
            <a:cxnLst/>
            <a:rect l="l" t="t" r="r" b="b"/>
            <a:pathLst>
              <a:path w="9960313" h="9960313">
                <a:moveTo>
                  <a:pt x="0" y="0"/>
                </a:moveTo>
                <a:lnTo>
                  <a:pt x="9960313" y="0"/>
                </a:lnTo>
                <a:lnTo>
                  <a:pt x="9960313" y="9960313"/>
                </a:lnTo>
                <a:lnTo>
                  <a:pt x="0" y="9960313"/>
                </a:lnTo>
                <a:lnTo>
                  <a:pt x="0" y="0"/>
                </a:lnTo>
                <a:close/>
              </a:path>
            </a:pathLst>
          </a:custGeom>
          <a:blipFill>
            <a:blip r:embed="rId4"/>
            <a:stretch>
              <a:fillRect/>
            </a:stretch>
          </a:blipFill>
        </p:spPr>
      </p:sp>
      <p:sp>
        <p:nvSpPr>
          <p:cNvPr id="26" name="TextBox 26"/>
          <p:cNvSpPr txBox="1"/>
          <p:nvPr/>
        </p:nvSpPr>
        <p:spPr>
          <a:xfrm>
            <a:off x="17922995" y="1028700"/>
            <a:ext cx="4995842" cy="1337944"/>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Gallery</a:t>
            </a:r>
            <a:endParaRPr lang="en-US" sz="8800" b="1">
              <a:solidFill>
                <a:srgbClr val="FFFFFF">
                  <a:alpha val="0"/>
                </a:srgbClr>
              </a:solidFill>
              <a:latin typeface="Futura Medium"/>
              <a:ea typeface="Futura Medium"/>
              <a:cs typeface="Futura Medium"/>
              <a:sym typeface="Futura Medium"/>
            </a:endParaRPr>
          </a:p>
        </p:txBody>
      </p:sp>
      <p:sp>
        <p:nvSpPr>
          <p:cNvPr id="27" name="Freeform 27"/>
          <p:cNvSpPr/>
          <p:nvPr/>
        </p:nvSpPr>
        <p:spPr>
          <a:xfrm>
            <a:off x="17922995"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5">
              <a:alphaModFix amt="0"/>
            </a:blip>
            <a:stretch>
              <a:fillRect t="-147901" b="-332986"/>
            </a:stretch>
          </a:blipFill>
        </p:spPr>
      </p:sp>
      <p:sp>
        <p:nvSpPr>
          <p:cNvPr id="28" name="Freeform 28"/>
          <p:cNvSpPr/>
          <p:nvPr/>
        </p:nvSpPr>
        <p:spPr>
          <a:xfrm>
            <a:off x="17922995"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6">
              <a:alphaModFix amt="0"/>
            </a:blip>
            <a:stretch>
              <a:fillRect t="-5752" b="-8608"/>
            </a:stretch>
          </a:blipFill>
        </p:spPr>
      </p:sp>
      <p:sp>
        <p:nvSpPr>
          <p:cNvPr id="29" name="Freeform 29"/>
          <p:cNvSpPr/>
          <p:nvPr/>
        </p:nvSpPr>
        <p:spPr>
          <a:xfrm>
            <a:off x="17922995" y="2814319"/>
            <a:ext cx="4995842" cy="3054572"/>
          </a:xfrm>
          <a:custGeom>
            <a:avLst/>
            <a:gdLst/>
            <a:ahLst/>
            <a:cxnLst/>
            <a:rect l="l" t="t" r="r" b="b"/>
            <a:pathLst>
              <a:path w="4995842" h="3054572">
                <a:moveTo>
                  <a:pt x="0" y="0"/>
                </a:moveTo>
                <a:lnTo>
                  <a:pt x="4995843" y="0"/>
                </a:lnTo>
                <a:lnTo>
                  <a:pt x="4995843" y="3054572"/>
                </a:lnTo>
                <a:lnTo>
                  <a:pt x="0" y="3054572"/>
                </a:lnTo>
                <a:lnTo>
                  <a:pt x="0" y="0"/>
                </a:lnTo>
                <a:close/>
              </a:path>
            </a:pathLst>
          </a:custGeom>
          <a:blipFill>
            <a:blip r:embed="rId7">
              <a:alphaModFix amt="0"/>
            </a:blip>
            <a:stretch>
              <a:fillRect t="-72741" b="-72741"/>
            </a:stretch>
          </a:blipFill>
        </p:spPr>
      </p:sp>
      <p:sp>
        <p:nvSpPr>
          <p:cNvPr id="30" name="Freeform 30"/>
          <p:cNvSpPr/>
          <p:nvPr/>
        </p:nvSpPr>
        <p:spPr>
          <a:xfrm>
            <a:off x="1785937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8">
              <a:alphaModFix amt="0"/>
            </a:blip>
            <a:stretch>
              <a:fillRect t="-16190" b="-16190"/>
            </a:stretch>
          </a:blipFill>
        </p:spPr>
      </p:sp>
      <p:sp>
        <p:nvSpPr>
          <p:cNvPr id="31" name="Freeform 31"/>
          <p:cNvSpPr/>
          <p:nvPr/>
        </p:nvSpPr>
        <p:spPr>
          <a:xfrm>
            <a:off x="17922995" y="6316566"/>
            <a:ext cx="6069306" cy="3054572"/>
          </a:xfrm>
          <a:custGeom>
            <a:avLst/>
            <a:gdLst/>
            <a:ahLst/>
            <a:cxnLst/>
            <a:rect l="l" t="t" r="r" b="b"/>
            <a:pathLst>
              <a:path w="6069306" h="3054572">
                <a:moveTo>
                  <a:pt x="0" y="0"/>
                </a:moveTo>
                <a:lnTo>
                  <a:pt x="6069307" y="0"/>
                </a:lnTo>
                <a:lnTo>
                  <a:pt x="6069307" y="3054573"/>
                </a:lnTo>
                <a:lnTo>
                  <a:pt x="0" y="3054573"/>
                </a:lnTo>
                <a:lnTo>
                  <a:pt x="0" y="0"/>
                </a:lnTo>
                <a:close/>
              </a:path>
            </a:pathLst>
          </a:custGeom>
          <a:blipFill>
            <a:blip r:embed="rId9">
              <a:alphaModFix amt="0"/>
            </a:blip>
            <a:stretch>
              <a:fillRect t="-965" b="-31415"/>
            </a:stretch>
          </a:blipFill>
        </p:spPr>
      </p:sp>
      <p:sp>
        <p:nvSpPr>
          <p:cNvPr id="32" name="Freeform 32"/>
          <p:cNvSpPr/>
          <p:nvPr/>
        </p:nvSpPr>
        <p:spPr>
          <a:xfrm>
            <a:off x="17922995"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10">
              <a:alphaModFix amt="0"/>
            </a:blip>
            <a:stretch>
              <a:fillRect t="-4483" b="-4483"/>
            </a:stretch>
          </a:blipFill>
        </p:spPr>
      </p:sp>
      <p:sp>
        <p:nvSpPr>
          <p:cNvPr id="33" name="Freeform 33"/>
          <p:cNvSpPr/>
          <p:nvPr/>
        </p:nvSpPr>
        <p:spPr>
          <a:xfrm>
            <a:off x="17859375"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11">
              <a:alphaModFix amt="0"/>
            </a:blip>
            <a:stretch>
              <a:fillRect/>
            </a:stretch>
          </a:blipFill>
        </p:spPr>
      </p:sp>
      <p:sp>
        <p:nvSpPr>
          <p:cNvPr id="34" name="TextBox 34"/>
          <p:cNvSpPr txBox="1"/>
          <p:nvPr/>
        </p:nvSpPr>
        <p:spPr>
          <a:xfrm rot="-5400000">
            <a:off x="-8722122" y="3781408"/>
            <a:ext cx="15326872"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000000">
                    <a:alpha val="0"/>
                  </a:srgbClr>
                </a:solidFill>
                <a:latin typeface="Futura"/>
                <a:ea typeface="Futura"/>
                <a:cs typeface="Futura"/>
                <a:sym typeface="Futura"/>
              </a:rPr>
              <a:t>OUR PROJECTS</a:t>
            </a:r>
            <a:endParaRPr lang="en-US" sz="18430" spc="-774">
              <a:solidFill>
                <a:srgbClr val="000000">
                  <a:alpha val="0"/>
                </a:srgbClr>
              </a:solidFill>
              <a:latin typeface="Futura"/>
              <a:ea typeface="Futura"/>
              <a:cs typeface="Futura"/>
              <a:sym typeface="Futu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Freeform 3"/>
          <p:cNvSpPr/>
          <p:nvPr/>
        </p:nvSpPr>
        <p:spPr>
          <a:xfrm>
            <a:off x="697058"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2"/>
            <a:stretch>
              <a:fillRect/>
            </a:stretch>
          </a:blipFill>
        </p:spPr>
      </p:sp>
      <p:sp>
        <p:nvSpPr>
          <p:cNvPr id="4" name="Freeform 4"/>
          <p:cNvSpPr/>
          <p:nvPr/>
        </p:nvSpPr>
        <p:spPr>
          <a:xfrm>
            <a:off x="1187969" y="1769550"/>
            <a:ext cx="5255698" cy="7868303"/>
          </a:xfrm>
          <a:custGeom>
            <a:avLst/>
            <a:gdLst/>
            <a:ahLst/>
            <a:cxnLst/>
            <a:rect l="l" t="t" r="r" b="b"/>
            <a:pathLst>
              <a:path w="5255698" h="7868303">
                <a:moveTo>
                  <a:pt x="0" y="0"/>
                </a:moveTo>
                <a:lnTo>
                  <a:pt x="5255699" y="0"/>
                </a:lnTo>
                <a:lnTo>
                  <a:pt x="5255699" y="7868303"/>
                </a:lnTo>
                <a:lnTo>
                  <a:pt x="0" y="7868303"/>
                </a:lnTo>
                <a:lnTo>
                  <a:pt x="0" y="0"/>
                </a:lnTo>
                <a:close/>
              </a:path>
            </a:pathLst>
          </a:custGeom>
          <a:blipFill>
            <a:blip r:embed="rId3"/>
            <a:stretch>
              <a:fillRect l="-55502" t="-55901"/>
            </a:stretch>
          </a:blipFill>
        </p:spPr>
      </p:sp>
      <p:sp>
        <p:nvSpPr>
          <p:cNvPr id="5" name="Freeform 5"/>
          <p:cNvSpPr/>
          <p:nvPr/>
        </p:nvSpPr>
        <p:spPr>
          <a:xfrm rot="-10800000">
            <a:off x="-3242288" y="-13665886"/>
            <a:ext cx="14007691" cy="14007691"/>
          </a:xfrm>
          <a:custGeom>
            <a:avLst/>
            <a:gdLst/>
            <a:ahLst/>
            <a:cxnLst/>
            <a:rect l="l" t="t" r="r" b="b"/>
            <a:pathLst>
              <a:path w="14007691" h="14007691">
                <a:moveTo>
                  <a:pt x="0" y="0"/>
                </a:moveTo>
                <a:lnTo>
                  <a:pt x="14007691" y="0"/>
                </a:lnTo>
                <a:lnTo>
                  <a:pt x="14007691" y="14007691"/>
                </a:lnTo>
                <a:lnTo>
                  <a:pt x="0" y="14007691"/>
                </a:lnTo>
                <a:lnTo>
                  <a:pt x="0" y="0"/>
                </a:lnTo>
                <a:close/>
              </a:path>
            </a:pathLst>
          </a:custGeom>
          <a:blipFill>
            <a:blip r:embed="rId4">
              <a:alphaModFix amt="0"/>
            </a:blip>
            <a:stretch>
              <a:fillRect/>
            </a:stretch>
          </a:blipFill>
        </p:spPr>
      </p:sp>
      <p:pic>
        <p:nvPicPr>
          <p:cNvPr id="6" name="Picture 6"/>
          <p:cNvPicPr>
            <a:picLocks noChangeAspect="1"/>
          </p:cNvPicPr>
          <p:nvPr/>
        </p:nvPicPr>
        <p:blipFill>
          <a:blip r:embed="rId5">
            <a:alphaModFix amt="0"/>
          </a:blip>
          <a:stretch>
            <a:fillRect/>
          </a:stretch>
        </p:blipFill>
        <p:spPr>
          <a:xfrm>
            <a:off x="-538001" y="-8946757"/>
            <a:ext cx="10562183" cy="10042352"/>
          </a:xfrm>
          <a:prstGeom prst="rect">
            <a:avLst/>
          </a:prstGeom>
        </p:spPr>
      </p:pic>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12" name="Group 12"/>
          <p:cNvGrpSpPr/>
          <p:nvPr/>
        </p:nvGrpSpPr>
        <p:grpSpPr>
          <a:xfrm rot="0">
            <a:off x="11483220" y="-6196789"/>
            <a:ext cx="5776080" cy="6538594"/>
            <a:chOff x="0" y="0"/>
            <a:chExt cx="7701440" cy="8718126"/>
          </a:xfrm>
        </p:grpSpPr>
        <p:sp>
          <p:nvSpPr>
            <p:cNvPr id="13" name="TextBox 13"/>
            <p:cNvSpPr txBox="1"/>
            <p:nvPr/>
          </p:nvSpPr>
          <p:spPr>
            <a:xfrm>
              <a:off x="0" y="0"/>
              <a:ext cx="7701440" cy="32698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solidFill>
                  <a:latin typeface="Futura Medium"/>
                  <a:ea typeface="Futura Medium"/>
                  <a:cs typeface="Futura Medium"/>
                  <a:sym typeface="Futura Medium"/>
                </a:rPr>
                <a:t>Market Research</a:t>
              </a:r>
              <a:endParaRPr lang="en-US" sz="8800" b="1">
                <a:solidFill>
                  <a:srgbClr val="FFFFFF"/>
                </a:solidFill>
                <a:latin typeface="Futura Medium"/>
                <a:ea typeface="Futura Medium"/>
                <a:cs typeface="Futura Medium"/>
                <a:sym typeface="Futura Medium"/>
              </a:endParaRPr>
            </a:p>
          </p:txBody>
        </p:sp>
        <p:sp>
          <p:nvSpPr>
            <p:cNvPr id="14" name="TextBox 14"/>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
        <p:nvSpPr>
          <p:cNvPr id="16" name="TextBox 16"/>
          <p:cNvSpPr txBox="1"/>
          <p:nvPr/>
        </p:nvSpPr>
        <p:spPr>
          <a:xfrm>
            <a:off x="7090410" y="4762500"/>
            <a:ext cx="9608185" cy="1128395"/>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solidFill>
                <a:latin typeface="Futura Medium"/>
                <a:ea typeface="Futura Medium"/>
                <a:cs typeface="Futura Medium"/>
                <a:sym typeface="Futura Medium"/>
              </a:rPr>
              <a:t>C</a:t>
            </a:r>
            <a:r>
              <a:rPr lang="vi-VN" altLang="en-US" sz="8800" b="1">
                <a:solidFill>
                  <a:srgbClr val="FFFFFF"/>
                </a:solidFill>
                <a:latin typeface="Futura Medium"/>
                <a:ea typeface="Futura Medium"/>
                <a:cs typeface="Futura Medium"/>
                <a:sym typeface="Futura Medium"/>
              </a:rPr>
              <a:t>ảm ơn đã xem</a:t>
            </a:r>
            <a:endParaRPr lang="vi-VN" altLang="en-US" sz="8800" b="1">
              <a:solidFill>
                <a:srgbClr val="FFFFFF"/>
              </a:solidFill>
              <a:latin typeface="Futura Medium"/>
              <a:ea typeface="Futura Medium"/>
              <a:cs typeface="Futura Medium"/>
              <a:sym typeface="Futura Medium"/>
            </a:endParaRPr>
          </a:p>
        </p:txBody>
      </p:sp>
      <p:sp>
        <p:nvSpPr>
          <p:cNvPr id="22" name="Freeform 22"/>
          <p:cNvSpPr/>
          <p:nvPr/>
        </p:nvSpPr>
        <p:spPr>
          <a:xfrm>
            <a:off x="15652187"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6"/>
            <a:stretch>
              <a:fillRect/>
            </a:stretch>
          </a:blipFill>
        </p:spPr>
      </p:sp>
      <p:grpSp>
        <p:nvGrpSpPr>
          <p:cNvPr id="23" name="Group 23"/>
          <p:cNvGrpSpPr/>
          <p:nvPr/>
        </p:nvGrpSpPr>
        <p:grpSpPr>
          <a:xfrm rot="0">
            <a:off x="14551226" y="1460210"/>
            <a:ext cx="12804764" cy="6544339"/>
            <a:chOff x="0" y="0"/>
            <a:chExt cx="17073018" cy="8725785"/>
          </a:xfrm>
        </p:grpSpPr>
        <p:sp>
          <p:nvSpPr>
            <p:cNvPr id="24" name="TextBox 24"/>
            <p:cNvSpPr txBox="1"/>
            <p:nvPr/>
          </p:nvSpPr>
          <p:spPr>
            <a:xfrm>
              <a:off x="3809845" y="-9525"/>
              <a:ext cx="9453329" cy="5435402"/>
            </a:xfrm>
            <a:prstGeom prst="rect">
              <a:avLst/>
            </a:prstGeom>
          </p:spPr>
          <p:txBody>
            <a:bodyPr lIns="0" tIns="0" rIns="0" bIns="0" rtlCol="0" anchor="t">
              <a:spAutoFit/>
            </a:bodyPr>
            <a:lstStyle/>
            <a:p>
              <a:pPr marL="0" lvl="0" indent="0" algn="ctr">
                <a:lnSpc>
                  <a:spcPts val="26710"/>
                </a:lnSpc>
                <a:spcBef>
                  <a:spcPct val="0"/>
                </a:spcBef>
              </a:pPr>
              <a:r>
                <a:rPr lang="en-US" sz="26710" b="1">
                  <a:solidFill>
                    <a:srgbClr val="FFFFFF">
                      <a:alpha val="0"/>
                    </a:srgbClr>
                  </a:solidFill>
                  <a:latin typeface="Futura Bold"/>
                  <a:ea typeface="Futura Bold"/>
                  <a:cs typeface="Futura Bold"/>
                  <a:sym typeface="Futura Bold"/>
                </a:rPr>
                <a:t>“</a:t>
              </a:r>
              <a:endParaRPr lang="en-US" sz="26710" b="1">
                <a:solidFill>
                  <a:srgbClr val="FFFFFF">
                    <a:alpha val="0"/>
                  </a:srgbClr>
                </a:solidFill>
                <a:latin typeface="Futura Bold"/>
                <a:ea typeface="Futura Bold"/>
                <a:cs typeface="Futura Bold"/>
                <a:sym typeface="Futura Bold"/>
              </a:endParaRPr>
            </a:p>
          </p:txBody>
        </p:sp>
        <p:sp>
          <p:nvSpPr>
            <p:cNvPr id="25" name="TextBox 25"/>
            <p:cNvSpPr txBox="1"/>
            <p:nvPr/>
          </p:nvSpPr>
          <p:spPr>
            <a:xfrm>
              <a:off x="861593" y="2374517"/>
              <a:ext cx="15349833" cy="5619539"/>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spc="-436">
                  <a:solidFill>
                    <a:srgbClr val="FFFFFF">
                      <a:alpha val="0"/>
                    </a:srgbClr>
                  </a:solidFill>
                  <a:latin typeface="Futura Bold"/>
                  <a:ea typeface="Futura Bold"/>
                  <a:cs typeface="Futura Bold"/>
                  <a:sym typeface="Futura Bold"/>
                </a:rPr>
                <a:t>Write an original statement or inspiring quote</a:t>
              </a:r>
              <a:endParaRPr lang="en-US" sz="10400" b="1" u="none" strike="noStrike" spc="-436">
                <a:solidFill>
                  <a:srgbClr val="FFFFFF">
                    <a:alpha val="0"/>
                  </a:srgbClr>
                </a:solidFill>
                <a:latin typeface="Futura Bold"/>
                <a:ea typeface="Futura Bold"/>
                <a:cs typeface="Futura Bold"/>
                <a:sym typeface="Futura Bold"/>
              </a:endParaRPr>
            </a:p>
          </p:txBody>
        </p:sp>
        <p:sp>
          <p:nvSpPr>
            <p:cNvPr id="26" name="TextBox 26"/>
            <p:cNvSpPr txBox="1"/>
            <p:nvPr/>
          </p:nvSpPr>
          <p:spPr>
            <a:xfrm>
              <a:off x="0" y="8215880"/>
              <a:ext cx="17073018" cy="509905"/>
            </a:xfrm>
            <a:prstGeom prst="rect">
              <a:avLst/>
            </a:prstGeom>
          </p:spPr>
          <p:txBody>
            <a:bodyPr lIns="0" tIns="0" rIns="0" bIns="0" rtlCol="0" anchor="t">
              <a:spAutoFit/>
            </a:bodyPr>
            <a:lstStyle/>
            <a:p>
              <a:pPr marL="0" lvl="1" indent="0" algn="ctr">
                <a:lnSpc>
                  <a:spcPts val="2940"/>
                </a:lnSpc>
                <a:spcBef>
                  <a:spcPct val="0"/>
                </a:spcBef>
              </a:pPr>
              <a:r>
                <a:rPr lang="en-US" sz="2100" u="none" strike="noStrike">
                  <a:solidFill>
                    <a:srgbClr val="FFFFFF">
                      <a:alpha val="0"/>
                    </a:srgbClr>
                  </a:solidFill>
                  <a:latin typeface="Futura"/>
                  <a:ea typeface="Futura"/>
                  <a:cs typeface="Futura"/>
                  <a:sym typeface="Futura"/>
                </a:rPr>
                <a:t>— Include a credit, citation, or supporting message</a:t>
              </a:r>
              <a:endParaRPr lang="en-US" sz="2100" u="none" strike="noStrike">
                <a:solidFill>
                  <a:srgbClr val="FFFFFF">
                    <a:alpha val="0"/>
                  </a:srgbClr>
                </a:solidFill>
                <a:latin typeface="Futura"/>
                <a:ea typeface="Futura"/>
                <a:cs typeface="Futura"/>
                <a:sym typeface="Futur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8" name="Group 8"/>
          <p:cNvGrpSpPr/>
          <p:nvPr/>
        </p:nvGrpSpPr>
        <p:grpSpPr>
          <a:xfrm rot="0">
            <a:off x="1028700" y="2108518"/>
            <a:ext cx="10986456" cy="5655786"/>
            <a:chOff x="0" y="0"/>
            <a:chExt cx="14648607" cy="7541048"/>
          </a:xfrm>
        </p:grpSpPr>
        <p:sp>
          <p:nvSpPr>
            <p:cNvPr id="9" name="TextBox 9"/>
            <p:cNvSpPr txBox="1"/>
            <p:nvPr/>
          </p:nvSpPr>
          <p:spPr>
            <a:xfrm>
              <a:off x="0" y="0"/>
              <a:ext cx="14648607" cy="1504527"/>
            </a:xfrm>
            <a:prstGeom prst="rect">
              <a:avLst/>
            </a:prstGeom>
          </p:spPr>
          <p:txBody>
            <a:bodyPr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Mục lục</a:t>
              </a:r>
              <a:endParaRPr lang="vi-VN" altLang="en-US" sz="8800" b="1">
                <a:solidFill>
                  <a:srgbClr val="FFFFFF"/>
                </a:solidFill>
                <a:latin typeface="Futura Medium"/>
                <a:ea typeface="Futura Medium"/>
                <a:cs typeface="Futura Medium"/>
                <a:sym typeface="Futura Medium"/>
              </a:endParaRPr>
            </a:p>
          </p:txBody>
        </p:sp>
        <p:sp>
          <p:nvSpPr>
            <p:cNvPr id="10" name="TextBox 10"/>
            <p:cNvSpPr txBox="1"/>
            <p:nvPr/>
          </p:nvSpPr>
          <p:spPr>
            <a:xfrm>
              <a:off x="0" y="219350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mục đích phát triển</a:t>
              </a:r>
              <a:endParaRPr lang="vi-VN" altLang="en-US" sz="3600" b="1">
                <a:solidFill>
                  <a:srgbClr val="FFFFFF"/>
                </a:solidFill>
                <a:latin typeface="Futura Medium"/>
                <a:ea typeface="Futura Medium"/>
                <a:cs typeface="Futura Medium"/>
                <a:sym typeface="Futura Medium"/>
              </a:endParaRPr>
            </a:p>
          </p:txBody>
        </p:sp>
        <p:sp>
          <p:nvSpPr>
            <p:cNvPr id="12" name="TextBox 12"/>
            <p:cNvSpPr txBox="1"/>
            <p:nvPr/>
          </p:nvSpPr>
          <p:spPr>
            <a:xfrm>
              <a:off x="0" y="377084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đối tượng sử dụng và mục tiêu</a:t>
              </a:r>
              <a:endParaRPr lang="vi-VN" altLang="en-US" sz="3600" b="1">
                <a:solidFill>
                  <a:srgbClr val="FFFFFF"/>
                </a:solidFill>
                <a:latin typeface="Futura Medium"/>
                <a:ea typeface="Futura Medium"/>
                <a:cs typeface="Futura Medium"/>
                <a:sym typeface="Futura Medium"/>
              </a:endParaRPr>
            </a:p>
          </p:txBody>
        </p:sp>
        <p:sp>
          <p:nvSpPr>
            <p:cNvPr id="14" name="TextBox 14"/>
            <p:cNvSpPr txBox="1"/>
            <p:nvPr/>
          </p:nvSpPr>
          <p:spPr>
            <a:xfrm>
              <a:off x="0" y="534818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sản phẩm</a:t>
              </a:r>
              <a:endParaRPr lang="vi-VN" altLang="en-US" sz="3600" b="1">
                <a:solidFill>
                  <a:srgbClr val="FFFFFF"/>
                </a:solidFill>
                <a:latin typeface="Futura Medium"/>
                <a:ea typeface="Futura Medium"/>
                <a:cs typeface="Futura Medium"/>
                <a:sym typeface="Futura Medium"/>
              </a:endParaRPr>
            </a:p>
          </p:txBody>
        </p:sp>
        <p:sp>
          <p:nvSpPr>
            <p:cNvPr id="16" name="TextBox 16"/>
            <p:cNvSpPr txBox="1"/>
            <p:nvPr/>
          </p:nvSpPr>
          <p:spPr>
            <a:xfrm>
              <a:off x="0" y="692552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điểm mạnh,điểm yếu</a:t>
              </a:r>
              <a:endParaRPr lang="vi-VN" altLang="en-US" sz="3600" b="1">
                <a:solidFill>
                  <a:srgbClr val="FFFFFF"/>
                </a:solidFill>
                <a:latin typeface="Futura Medium"/>
                <a:ea typeface="Futura Medium"/>
                <a:cs typeface="Futura Medium"/>
                <a:sym typeface="Futura Medium"/>
              </a:endParaRPr>
            </a:p>
          </p:txBody>
        </p:sp>
      </p:grpSp>
      <p:sp>
        <p:nvSpPr>
          <p:cNvPr id="18" name="Freeform 18"/>
          <p:cNvSpPr/>
          <p:nvPr/>
        </p:nvSpPr>
        <p:spPr>
          <a:xfrm>
            <a:off x="17845016"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2">
              <a:alphaModFix amt="0"/>
            </a:blip>
            <a:stretch>
              <a:fillRect/>
            </a:stretch>
          </a:blipFill>
        </p:spPr>
      </p:sp>
      <p:sp>
        <p:nvSpPr>
          <p:cNvPr id="19" name="TextBox 19"/>
          <p:cNvSpPr txBox="1"/>
          <p:nvPr/>
        </p:nvSpPr>
        <p:spPr>
          <a:xfrm>
            <a:off x="17845016" y="3781408"/>
            <a:ext cx="16215196"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FFFFFF">
                    <a:alpha val="0"/>
                  </a:srgbClr>
                </a:solidFill>
                <a:latin typeface="Futura"/>
                <a:ea typeface="Futura"/>
                <a:cs typeface="Futura"/>
                <a:sym typeface="Futura"/>
              </a:rPr>
              <a:t>INTRODUCTION</a:t>
            </a:r>
            <a:endParaRPr lang="en-US" sz="18430" spc="-774">
              <a:solidFill>
                <a:srgbClr val="FFFFFF">
                  <a:alpha val="0"/>
                </a:srgbClr>
              </a:solidFill>
              <a:latin typeface="Futura"/>
              <a:ea typeface="Futura"/>
              <a:cs typeface="Futura"/>
              <a:sym typeface="Futura"/>
            </a:endParaRPr>
          </a:p>
        </p:txBody>
      </p:sp>
      <p:sp>
        <p:nvSpPr>
          <p:cNvPr id="20" name="Freeform 20"/>
          <p:cNvSpPr/>
          <p:nvPr/>
        </p:nvSpPr>
        <p:spPr>
          <a:xfrm rot="-10800000">
            <a:off x="9969122"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1"/>
            <a:stretch>
              <a:fillRect/>
            </a:stretch>
          </a:blipFill>
        </p:spPr>
      </p:sp>
      <p:sp>
        <p:nvSpPr>
          <p:cNvPr id="3" name="Freeform 3"/>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1"/>
            <a:stretch>
              <a:fillRect/>
            </a:stretch>
          </a:blipFill>
        </p:spPr>
      </p:sp>
      <p:sp>
        <p:nvSpPr>
          <p:cNvPr id="4" name="Freeform 4"/>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1"/>
            <a:stretch>
              <a:fillRect/>
            </a:stretch>
          </a:blipFill>
        </p:spPr>
      </p:sp>
      <p:grpSp>
        <p:nvGrpSpPr>
          <p:cNvPr id="5" name="Group 5"/>
          <p:cNvGrpSpPr/>
          <p:nvPr/>
        </p:nvGrpSpPr>
        <p:grpSpPr>
          <a:xfrm rot="0">
            <a:off x="18124255" y="2557145"/>
            <a:ext cx="8115300" cy="5595619"/>
            <a:chOff x="0" y="0"/>
            <a:chExt cx="10820400" cy="7460826"/>
          </a:xfrm>
        </p:grpSpPr>
        <p:sp>
          <p:nvSpPr>
            <p:cNvPr id="6" name="TextBox 6"/>
            <p:cNvSpPr txBox="1"/>
            <p:nvPr/>
          </p:nvSpPr>
          <p:spPr>
            <a:xfrm>
              <a:off x="0" y="0"/>
              <a:ext cx="10820400" cy="3269826"/>
            </a:xfrm>
            <a:prstGeom prst="rect">
              <a:avLst/>
            </a:prstGeom>
          </p:spPr>
          <p:txBody>
            <a:bodyPr lIns="0" tIns="0" rIns="0" bIns="0" rtlCol="0" anchor="t">
              <a:spAutoFit/>
            </a:bodyPr>
            <a:lstStyle/>
            <a:p>
              <a:pPr marL="0" lvl="0" indent="0" algn="l">
                <a:lnSpc>
                  <a:spcPts val="8800"/>
                </a:lnSpc>
                <a:spcBef>
                  <a:spcPct val="0"/>
                </a:spcBef>
              </a:pPr>
              <a:r>
                <a:rPr lang="en-US" sz="8800" b="1" u="none" strike="noStrike">
                  <a:solidFill>
                    <a:srgbClr val="FFFFFF">
                      <a:alpha val="0"/>
                    </a:srgbClr>
                  </a:solidFill>
                  <a:latin typeface="Futura Medium"/>
                  <a:ea typeface="Futura Medium"/>
                  <a:cs typeface="Futura Medium"/>
                  <a:sym typeface="Futura Medium"/>
                </a:rPr>
                <a:t>Welcome To Presentation</a:t>
              </a:r>
              <a:endParaRPr lang="en-US" sz="8800" b="1" u="none" strike="noStrike">
                <a:solidFill>
                  <a:srgbClr val="FFFFFF">
                    <a:alpha val="0"/>
                  </a:srgbClr>
                </a:solidFill>
                <a:latin typeface="Futura Medium"/>
                <a:ea typeface="Futura Medium"/>
                <a:cs typeface="Futura Medium"/>
                <a:sym typeface="Futura Medium"/>
              </a:endParaRPr>
            </a:p>
          </p:txBody>
        </p:sp>
        <p:sp>
          <p:nvSpPr>
            <p:cNvPr id="7" name="TextBox 7"/>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
        <p:nvSpPr>
          <p:cNvPr id="8" name="Freeform 8"/>
          <p:cNvSpPr/>
          <p:nvPr/>
        </p:nvSpPr>
        <p:spPr>
          <a:xfrm rot="5400000">
            <a:off x="-12195667"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2">
              <a:alphaModFix amt="0"/>
            </a:blip>
            <a:stretch>
              <a:fillRect/>
            </a:stretch>
          </a:blipFill>
          <a:ln cap="sq">
            <a:noFill/>
            <a:prstDash val="solid"/>
            <a:miter/>
          </a:ln>
        </p:spPr>
      </p:sp>
      <p:sp>
        <p:nvSpPr>
          <p:cNvPr id="9" name="Freeform 9"/>
          <p:cNvSpPr/>
          <p:nvPr/>
        </p:nvSpPr>
        <p:spPr>
          <a:xfrm>
            <a:off x="9144000"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stretch>
              <a:fillRect/>
            </a:stretch>
          </a:blipFill>
        </p:spPr>
      </p:sp>
      <p:grpSp>
        <p:nvGrpSpPr>
          <p:cNvPr id="10" name="Group 10"/>
          <p:cNvGrpSpPr/>
          <p:nvPr/>
        </p:nvGrpSpPr>
        <p:grpSpPr>
          <a:xfrm rot="0">
            <a:off x="-10644274" y="2108518"/>
            <a:ext cx="10986456" cy="6069964"/>
            <a:chOff x="0" y="0"/>
            <a:chExt cx="14648607" cy="8093286"/>
          </a:xfrm>
        </p:grpSpPr>
        <p:sp>
          <p:nvSpPr>
            <p:cNvPr id="11" name="TextBox 11"/>
            <p:cNvSpPr txBox="1"/>
            <p:nvPr/>
          </p:nvSpPr>
          <p:spPr>
            <a:xfrm>
              <a:off x="0" y="0"/>
              <a:ext cx="14648607"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Table of Contents</a:t>
              </a:r>
              <a:endParaRPr lang="en-US" sz="8800" b="1">
                <a:solidFill>
                  <a:srgbClr val="FFFFFF">
                    <a:alpha val="0"/>
                  </a:srgbClr>
                </a:solidFill>
                <a:latin typeface="Futura Medium"/>
                <a:ea typeface="Futura Medium"/>
                <a:cs typeface="Futura Medium"/>
                <a:sym typeface="Futura Medium"/>
              </a:endParaRPr>
            </a:p>
          </p:txBody>
        </p:sp>
        <p:sp>
          <p:nvSpPr>
            <p:cNvPr id="12" name="TextBox 12"/>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endParaRPr lang="en-US" sz="3600" b="1">
                <a:solidFill>
                  <a:srgbClr val="FFFFFF">
                    <a:alpha val="0"/>
                  </a:srgbClr>
                </a:solidFill>
                <a:latin typeface="Futura Medium"/>
                <a:ea typeface="Futura Medium"/>
                <a:cs typeface="Futura Medium"/>
                <a:sym typeface="Futura Medium"/>
              </a:endParaRPr>
            </a:p>
          </p:txBody>
        </p:sp>
        <p:sp>
          <p:nvSpPr>
            <p:cNvPr id="13" name="TextBox 13"/>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4" name="TextBox 14"/>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About Us</a:t>
              </a:r>
              <a:endParaRPr lang="en-US" sz="3600" b="1">
                <a:solidFill>
                  <a:srgbClr val="FFFFFF">
                    <a:alpha val="0"/>
                  </a:srgbClr>
                </a:solidFill>
                <a:latin typeface="Futura Medium"/>
                <a:ea typeface="Futura Medium"/>
                <a:cs typeface="Futura Medium"/>
                <a:sym typeface="Futura Medium"/>
              </a:endParaRPr>
            </a:p>
          </p:txBody>
        </p:sp>
        <p:sp>
          <p:nvSpPr>
            <p:cNvPr id="15" name="TextBox 15"/>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6" name="TextBox 16"/>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endParaRPr lang="en-US" sz="3600" b="1">
                <a:solidFill>
                  <a:srgbClr val="FFFFFF">
                    <a:alpha val="0"/>
                  </a:srgbClr>
                </a:solidFill>
                <a:latin typeface="Futura Medium"/>
                <a:ea typeface="Futura Medium"/>
                <a:cs typeface="Futura Medium"/>
                <a:sym typeface="Futura Medium"/>
              </a:endParaRPr>
            </a:p>
          </p:txBody>
        </p:sp>
        <p:sp>
          <p:nvSpPr>
            <p:cNvPr id="17" name="TextBox 17"/>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8" name="TextBox 18"/>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endParaRPr lang="en-US" sz="3600" b="1">
                <a:solidFill>
                  <a:srgbClr val="FFFFFF">
                    <a:alpha val="0"/>
                  </a:srgbClr>
                </a:solidFill>
                <a:latin typeface="Futura Medium"/>
                <a:ea typeface="Futura Medium"/>
                <a:cs typeface="Futura Medium"/>
                <a:sym typeface="Futura Medium"/>
              </a:endParaRPr>
            </a:p>
          </p:txBody>
        </p:sp>
        <p:sp>
          <p:nvSpPr>
            <p:cNvPr id="19" name="TextBox 19"/>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grpSp>
      <p:sp>
        <p:nvSpPr>
          <p:cNvPr id="20" name="Freeform 20"/>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4"/>
            <a:stretch>
              <a:fillRect/>
            </a:stretch>
          </a:blipFill>
        </p:spPr>
      </p:sp>
      <p:sp>
        <p:nvSpPr>
          <p:cNvPr id="21" name="TextBox 2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2" name="TextBox 2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3" name="TextBox 2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4" name="TextBox 2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5" name="TextBox 2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6" name="TextBox 26"/>
          <p:cNvSpPr txBox="1"/>
          <p:nvPr/>
        </p:nvSpPr>
        <p:spPr>
          <a:xfrm>
            <a:off x="1036402" y="3781408"/>
            <a:ext cx="16215196" cy="4726940"/>
          </a:xfrm>
          <a:prstGeom prst="rect">
            <a:avLst/>
          </a:prstGeom>
        </p:spPr>
        <p:txBody>
          <a:bodyPr lIns="0" tIns="0" rIns="0" bIns="0" rtlCol="0" anchor="t">
            <a:spAutoFit/>
          </a:bodyPr>
          <a:lstStyle/>
          <a:p>
            <a:pPr algn="ctr">
              <a:lnSpc>
                <a:spcPts val="18430"/>
              </a:lnSpc>
              <a:spcBef>
                <a:spcPct val="0"/>
              </a:spcBef>
            </a:pPr>
            <a:r>
              <a:rPr lang="vi-VN" altLang="en-US" sz="18430" spc="-774">
                <a:solidFill>
                  <a:srgbClr val="FFFFFF"/>
                </a:solidFill>
                <a:latin typeface="Futura"/>
                <a:ea typeface="Futura"/>
                <a:cs typeface="Futura"/>
                <a:sym typeface="Futura"/>
              </a:rPr>
              <a:t>Mục đích phát triển</a:t>
            </a:r>
            <a:endParaRPr lang="vi-VN" altLang="en-US" sz="18430" spc="-774">
              <a:solidFill>
                <a:srgbClr val="FFFFFF"/>
              </a:solidFill>
              <a:latin typeface="Futura"/>
              <a:ea typeface="Futura"/>
              <a:cs typeface="Futura"/>
              <a:sym typeface="Futura"/>
            </a:endParaRPr>
          </a:p>
        </p:txBody>
      </p:sp>
      <p:sp>
        <p:nvSpPr>
          <p:cNvPr id="27" name="Freeform 27"/>
          <p:cNvSpPr/>
          <p:nvPr/>
        </p:nvSpPr>
        <p:spPr>
          <a:xfrm>
            <a:off x="18124255"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5"/>
            <a:stretch>
              <a:fillRect l="-32676" t="-31241" r="-58090"/>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3118478"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1"/>
            <a:stretch>
              <a:fillRect/>
            </a:stretch>
          </a:blipFill>
        </p:spPr>
      </p:sp>
      <p:sp>
        <p:nvSpPr>
          <p:cNvPr id="3" name="Freeform 3"/>
          <p:cNvSpPr/>
          <p:nvPr/>
        </p:nvSpPr>
        <p:spPr>
          <a:xfrm>
            <a:off x="-1260951"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2"/>
            <a:stretch>
              <a:fillRect l="-32676" t="-31241" r="-58090"/>
            </a:stretch>
          </a:blipFill>
        </p:spPr>
      </p:sp>
      <p:sp>
        <p:nvSpPr>
          <p:cNvPr id="4" name="Freeform 4"/>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3"/>
            <a:stretch>
              <a:fillRect/>
            </a:stretch>
          </a:blipFill>
        </p:spPr>
      </p:sp>
      <p:sp>
        <p:nvSpPr>
          <p:cNvPr id="5" name="Freeform 5"/>
          <p:cNvSpPr/>
          <p:nvPr/>
        </p:nvSpPr>
        <p:spPr>
          <a:xfrm>
            <a:off x="17830862"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sp>
      <p:sp>
        <p:nvSpPr>
          <p:cNvPr id="7" name="TextBox 7"/>
          <p:cNvSpPr txBox="1"/>
          <p:nvPr/>
        </p:nvSpPr>
        <p:spPr>
          <a:xfrm>
            <a:off x="9648190" y="2557145"/>
            <a:ext cx="8115300" cy="5642610"/>
          </a:xfrm>
          <a:prstGeom prst="rect">
            <a:avLst/>
          </a:prstGeom>
        </p:spPr>
        <p:txBody>
          <a:bodyPr lIns="0" tIns="0" rIns="0" bIns="0" rtlCol="0" anchor="t">
            <a:spAutoFit/>
          </a:bodyPr>
          <a:lstStyle/>
          <a:p>
            <a:pPr marL="0" lvl="0" indent="0" algn="l">
              <a:lnSpc>
                <a:spcPts val="8800"/>
              </a:lnSpc>
              <a:spcBef>
                <a:spcPct val="0"/>
              </a:spcBef>
            </a:pPr>
            <a:r>
              <a:rPr lang="vi-VN" altLang="en-US" sz="7200" b="1" u="none" strike="noStrike">
                <a:solidFill>
                  <a:srgbClr val="FFFFFF"/>
                </a:solidFill>
                <a:latin typeface="Futura Medium"/>
                <a:ea typeface="Futura Medium"/>
                <a:cs typeface="Futura Medium"/>
                <a:sym typeface="Futura Medium"/>
              </a:rPr>
              <a:t>Trưng bày những sản phẩm nổi tiếng được tuyển trọn hỗ trợ phong cách cá nhân</a:t>
            </a:r>
            <a:endParaRPr lang="vi-VN" altLang="en-US" sz="7200" b="1" u="none" strike="noStrike">
              <a:solidFill>
                <a:srgbClr val="FFFFFF"/>
              </a:solidFill>
              <a:latin typeface="Futura Medium"/>
              <a:ea typeface="Futura Medium"/>
              <a:cs typeface="Futura Medium"/>
              <a:sym typeface="Futura Medium"/>
            </a:endParaRPr>
          </a:p>
        </p:txBody>
      </p:sp>
      <p:sp>
        <p:nvSpPr>
          <p:cNvPr id="9" name="TextBox 9"/>
          <p:cNvSpPr txBox="1"/>
          <p:nvPr/>
        </p:nvSpPr>
        <p:spPr>
          <a:xfrm>
            <a:off x="-15873015" y="3781408"/>
            <a:ext cx="16215196"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FFFFFF">
                    <a:alpha val="0"/>
                  </a:srgbClr>
                </a:solidFill>
                <a:latin typeface="Futura"/>
                <a:ea typeface="Futura"/>
                <a:cs typeface="Futura"/>
                <a:sym typeface="Futura"/>
              </a:rPr>
              <a:t>INTRODUCTION</a:t>
            </a:r>
            <a:endParaRPr lang="en-US" sz="18430" spc="-774">
              <a:solidFill>
                <a:srgbClr val="FFFFFF">
                  <a:alpha val="0"/>
                </a:srgbClr>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3" name="TextBox 1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4" name="TextBox 1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5" name="Freeform 15"/>
          <p:cNvSpPr/>
          <p:nvPr/>
        </p:nvSpPr>
        <p:spPr>
          <a:xfrm>
            <a:off x="17830862"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4"/>
            <a:stretch>
              <a:fillRect/>
            </a:stretch>
          </a:blipFill>
        </p:spPr>
      </p:sp>
      <p:sp>
        <p:nvSpPr>
          <p:cNvPr id="16" name="Freeform 16"/>
          <p:cNvSpPr/>
          <p:nvPr/>
        </p:nvSpPr>
        <p:spPr>
          <a:xfrm>
            <a:off x="17830862"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sp>
      <p:grpSp>
        <p:nvGrpSpPr>
          <p:cNvPr id="17" name="Group 17"/>
          <p:cNvGrpSpPr/>
          <p:nvPr/>
        </p:nvGrpSpPr>
        <p:grpSpPr>
          <a:xfrm rot="0">
            <a:off x="17993307" y="2737350"/>
            <a:ext cx="589385" cy="472732"/>
            <a:chOff x="0" y="0"/>
            <a:chExt cx="785847" cy="630310"/>
          </a:xfrm>
        </p:grpSpPr>
        <p:sp>
          <p:nvSpPr>
            <p:cNvPr id="18" name="TextBox 18"/>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u="none" strike="noStrike">
                  <a:solidFill>
                    <a:srgbClr val="000000">
                      <a:alpha val="0"/>
                    </a:srgbClr>
                  </a:solidFill>
                  <a:latin typeface="Futura Ultra-Bold"/>
                  <a:ea typeface="Futura Ultra-Bold"/>
                  <a:cs typeface="Futura Ultra-Bold"/>
                  <a:sym typeface="Futura Ultra-Bold"/>
                </a:rPr>
                <a:t>Who we are?</a:t>
              </a:r>
              <a:endParaRPr lang="en-US" sz="925" b="1" u="none" strike="noStrike">
                <a:solidFill>
                  <a:srgbClr val="000000">
                    <a:alpha val="0"/>
                  </a:srgbClr>
                </a:solidFill>
                <a:latin typeface="Futura Ultra-Bold"/>
                <a:ea typeface="Futura Ultra-Bold"/>
                <a:cs typeface="Futura Ultra-Bold"/>
                <a:sym typeface="Futura Ultra-Bold"/>
              </a:endParaRPr>
            </a:p>
          </p:txBody>
        </p:sp>
        <p:sp>
          <p:nvSpPr>
            <p:cNvPr id="19" name="TextBox 19"/>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grpSp>
        <p:nvGrpSpPr>
          <p:cNvPr id="20" name="Group 20"/>
          <p:cNvGrpSpPr/>
          <p:nvPr/>
        </p:nvGrpSpPr>
        <p:grpSpPr>
          <a:xfrm rot="0">
            <a:off x="17993307" y="4945908"/>
            <a:ext cx="589385" cy="472732"/>
            <a:chOff x="0" y="0"/>
            <a:chExt cx="785847" cy="630310"/>
          </a:xfrm>
        </p:grpSpPr>
        <p:sp>
          <p:nvSpPr>
            <p:cNvPr id="21" name="TextBox 21"/>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What we do?</a:t>
              </a:r>
              <a:endParaRPr lang="en-US" sz="925" b="1">
                <a:solidFill>
                  <a:srgbClr val="000000">
                    <a:alpha val="0"/>
                  </a:srgbClr>
                </a:solidFill>
                <a:latin typeface="Futura Ultra-Bold"/>
                <a:ea typeface="Futura Ultra-Bold"/>
                <a:cs typeface="Futura Ultra-Bold"/>
                <a:sym typeface="Futura Ultra-Bold"/>
              </a:endParaRPr>
            </a:p>
          </p:txBody>
        </p:sp>
        <p:sp>
          <p:nvSpPr>
            <p:cNvPr id="22" name="TextBox 22"/>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grpSp>
        <p:nvGrpSpPr>
          <p:cNvPr id="23" name="Group 23"/>
          <p:cNvGrpSpPr/>
          <p:nvPr/>
        </p:nvGrpSpPr>
        <p:grpSpPr>
          <a:xfrm rot="0">
            <a:off x="17993307" y="7076917"/>
            <a:ext cx="589385" cy="472732"/>
            <a:chOff x="0" y="0"/>
            <a:chExt cx="785847" cy="630310"/>
          </a:xfrm>
        </p:grpSpPr>
        <p:sp>
          <p:nvSpPr>
            <p:cNvPr id="24" name="TextBox 24"/>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Why we do?</a:t>
              </a:r>
              <a:endParaRPr lang="en-US" sz="925" b="1">
                <a:solidFill>
                  <a:srgbClr val="000000">
                    <a:alpha val="0"/>
                  </a:srgbClr>
                </a:solidFill>
                <a:latin typeface="Futura Ultra-Bold"/>
                <a:ea typeface="Futura Ultra-Bold"/>
                <a:cs typeface="Futura Ultra-Bold"/>
                <a:sym typeface="Futura Ultra-Bold"/>
              </a:endParaRPr>
            </a:p>
          </p:txBody>
        </p:sp>
        <p:sp>
          <p:nvSpPr>
            <p:cNvPr id="25" name="TextBox 25"/>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sp>
        <p:nvSpPr>
          <p:cNvPr id="26" name="TextBox 26"/>
          <p:cNvSpPr txBox="1"/>
          <p:nvPr/>
        </p:nvSpPr>
        <p:spPr>
          <a:xfrm>
            <a:off x="17993307" y="9618028"/>
            <a:ext cx="8115300" cy="1337944"/>
          </a:xfrm>
          <a:prstGeom prst="rect">
            <a:avLst/>
          </a:prstGeom>
        </p:spPr>
        <p:txBody>
          <a:bodyPr lIns="0" tIns="0" rIns="0" bIns="0" rtlCol="0" anchor="t">
            <a:spAutoFit/>
          </a:bodyPr>
          <a:lstStyle/>
          <a:p>
            <a:pPr marL="0" lvl="0" indent="0" algn="ctr">
              <a:lnSpc>
                <a:spcPts val="8800"/>
              </a:lnSpc>
              <a:spcBef>
                <a:spcPct val="0"/>
              </a:spcBef>
            </a:pPr>
            <a:r>
              <a:rPr lang="en-US" sz="8800" b="1">
                <a:solidFill>
                  <a:srgbClr val="FFFFFF"/>
                </a:solidFill>
                <a:latin typeface="Futura Medium"/>
                <a:ea typeface="Futura Medium"/>
                <a:cs typeface="Futura Medium"/>
                <a:sym typeface="Futura Medium"/>
              </a:rPr>
              <a:t>Our Company</a:t>
            </a:r>
            <a:endParaRPr lang="en-US" sz="8800" b="1">
              <a:solidFill>
                <a:srgbClr val="FFFFFF"/>
              </a:solidFill>
              <a:latin typeface="Futura Medium"/>
              <a:ea typeface="Futura Medium"/>
              <a:cs typeface="Futura Medium"/>
              <a:sym typeface="Futura Medium"/>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Freeform 8"/>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sp>
      <p:sp>
        <p:nvSpPr>
          <p:cNvPr id="9" name="TextBox 9"/>
          <p:cNvSpPr txBox="1"/>
          <p:nvPr/>
        </p:nvSpPr>
        <p:spPr>
          <a:xfrm>
            <a:off x="1785364" y="2181208"/>
            <a:ext cx="15326872" cy="7090410"/>
          </a:xfrm>
          <a:prstGeom prst="rect">
            <a:avLst/>
          </a:prstGeom>
        </p:spPr>
        <p:txBody>
          <a:bodyPr lIns="0" tIns="0" rIns="0" bIns="0" rtlCol="0" anchor="t">
            <a:spAutoFit/>
          </a:bodyPr>
          <a:lstStyle/>
          <a:p>
            <a:pPr algn="ctr">
              <a:lnSpc>
                <a:spcPts val="18430"/>
              </a:lnSpc>
              <a:spcBef>
                <a:spcPct val="0"/>
              </a:spcBef>
            </a:pPr>
            <a:r>
              <a:rPr lang="vi-VN" altLang="en-US" sz="18430" spc="-774">
                <a:solidFill>
                  <a:srgbClr val="000000"/>
                </a:solidFill>
                <a:latin typeface="Futura"/>
                <a:ea typeface="Futura"/>
                <a:cs typeface="Futura"/>
                <a:sym typeface="Futura"/>
              </a:rPr>
              <a:t>Đối tượng sử dụng và mục tiêu</a:t>
            </a:r>
            <a:endParaRPr lang="vi-VN" altLang="en-US" sz="18430" spc="-774">
              <a:solidFill>
                <a:srgbClr val="000000"/>
              </a:solidFill>
              <a:latin typeface="Futura"/>
              <a:ea typeface="Futura"/>
              <a:cs typeface="Futura"/>
              <a:sym typeface="Futura"/>
            </a:endParaRPr>
          </a:p>
        </p:txBody>
      </p:sp>
      <p:sp>
        <p:nvSpPr>
          <p:cNvPr id="10" name="Freeform 10"/>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grpSp>
        <p:nvGrpSpPr>
          <p:cNvPr id="11" name="Group 11"/>
          <p:cNvGrpSpPr/>
          <p:nvPr/>
        </p:nvGrpSpPr>
        <p:grpSpPr>
          <a:xfrm rot="0">
            <a:off x="804793" y="-3461409"/>
            <a:ext cx="4584125" cy="3676822"/>
            <a:chOff x="0" y="0"/>
            <a:chExt cx="6112166" cy="4902429"/>
          </a:xfrm>
        </p:grpSpPr>
        <p:sp>
          <p:nvSpPr>
            <p:cNvPr id="12" name="TextBox 12"/>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endParaRPr lang="en-US" sz="7200" b="1" u="none" strike="noStrike">
                <a:solidFill>
                  <a:srgbClr val="000000"/>
                </a:solidFill>
                <a:latin typeface="Futura Ultra-Bold"/>
                <a:ea typeface="Futura Ultra-Bold"/>
                <a:cs typeface="Futura Ultra-Bold"/>
                <a:sym typeface="Futura Ultra-Bold"/>
              </a:endParaRPr>
            </a:p>
          </p:txBody>
        </p:sp>
        <p:sp>
          <p:nvSpPr>
            <p:cNvPr id="13" name="TextBox 13"/>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14" name="Freeform 14"/>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sp>
        <p:nvSpPr>
          <p:cNvPr id="15" name="Freeform 15"/>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3">
              <a:alphaModFix amt="0"/>
            </a:blip>
            <a:stretch>
              <a:fillRect/>
            </a:stretch>
          </a:blipFill>
        </p:spPr>
      </p:sp>
      <p:grpSp>
        <p:nvGrpSpPr>
          <p:cNvPr id="16" name="Group 16"/>
          <p:cNvGrpSpPr/>
          <p:nvPr/>
        </p:nvGrpSpPr>
        <p:grpSpPr>
          <a:xfrm rot="0">
            <a:off x="6851938" y="-3461409"/>
            <a:ext cx="4584125" cy="3676822"/>
            <a:chOff x="0" y="0"/>
            <a:chExt cx="6112166" cy="4902429"/>
          </a:xfrm>
        </p:grpSpPr>
        <p:sp>
          <p:nvSpPr>
            <p:cNvPr id="17" name="TextBox 17"/>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What we do?</a:t>
              </a:r>
              <a:endParaRPr lang="en-US" sz="7200" b="1">
                <a:solidFill>
                  <a:srgbClr val="000000">
                    <a:alpha val="0"/>
                  </a:srgbClr>
                </a:solidFill>
                <a:latin typeface="Futura Ultra-Bold"/>
                <a:ea typeface="Futura Ultra-Bold"/>
                <a:cs typeface="Futura Ultra-Bold"/>
                <a:sym typeface="Futura Ultra-Bold"/>
              </a:endParaRP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grpSp>
        <p:nvGrpSpPr>
          <p:cNvPr id="19" name="Group 19"/>
          <p:cNvGrpSpPr/>
          <p:nvPr/>
        </p:nvGrpSpPr>
        <p:grpSpPr>
          <a:xfrm rot="0">
            <a:off x="12898799" y="-3461409"/>
            <a:ext cx="4584125" cy="3676822"/>
            <a:chOff x="0" y="0"/>
            <a:chExt cx="6112166" cy="4902429"/>
          </a:xfrm>
        </p:grpSpPr>
        <p:sp>
          <p:nvSpPr>
            <p:cNvPr id="20" name="TextBox 20"/>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Why we do?</a:t>
              </a:r>
              <a:endParaRPr lang="en-US" sz="7200" b="1">
                <a:solidFill>
                  <a:srgbClr val="000000">
                    <a:alpha val="0"/>
                  </a:srgbClr>
                </a:solidFill>
                <a:latin typeface="Futura Ultra-Bold"/>
                <a:ea typeface="Futura Ultra-Bold"/>
                <a:cs typeface="Futura Ultra-Bold"/>
                <a:sym typeface="Futura Ultra-Bold"/>
              </a:endParaRP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22" name="TextBox 22"/>
          <p:cNvSpPr txBox="1"/>
          <p:nvPr/>
        </p:nvSpPr>
        <p:spPr>
          <a:xfrm>
            <a:off x="5086350" y="-1122531"/>
            <a:ext cx="8115300" cy="1337944"/>
          </a:xfrm>
          <a:prstGeom prst="rect">
            <a:avLst/>
          </a:prstGeom>
        </p:spPr>
        <p:txBody>
          <a:bodyPr lIns="0" tIns="0" rIns="0" bIns="0" rtlCol="0" anchor="t">
            <a:spAutoFit/>
          </a:bodyPr>
          <a:lstStyle/>
          <a:p>
            <a:pPr marL="0" lvl="0" indent="0" algn="ctr">
              <a:lnSpc>
                <a:spcPts val="8800"/>
              </a:lnSpc>
              <a:spcBef>
                <a:spcPct val="0"/>
              </a:spcBef>
            </a:pPr>
            <a:r>
              <a:rPr lang="en-US" sz="8800" b="1">
                <a:solidFill>
                  <a:srgbClr val="FFFFFF">
                    <a:alpha val="0"/>
                  </a:srgbClr>
                </a:solidFill>
                <a:latin typeface="Futura Medium"/>
                <a:ea typeface="Futura Medium"/>
                <a:cs typeface="Futura Medium"/>
                <a:sym typeface="Futura Medium"/>
              </a:rPr>
              <a:t>Our Company</a:t>
            </a:r>
            <a:endParaRPr lang="en-US" sz="8800" b="1">
              <a:solidFill>
                <a:srgbClr val="FFFFFF">
                  <a:alpha val="0"/>
                </a:srgbClr>
              </a:solidFill>
              <a:latin typeface="Futura Medium"/>
              <a:ea typeface="Futura Medium"/>
              <a:cs typeface="Futura Medium"/>
              <a:sym typeface="Futura Medium"/>
            </a:endParaRPr>
          </a:p>
        </p:txBody>
      </p:sp>
      <p:grpSp>
        <p:nvGrpSpPr>
          <p:cNvPr id="24" name="Group 24"/>
          <p:cNvGrpSpPr/>
          <p:nvPr/>
        </p:nvGrpSpPr>
        <p:grpSpPr>
          <a:xfrm rot="0">
            <a:off x="18212244" y="1028700"/>
            <a:ext cx="9608487" cy="4166869"/>
            <a:chOff x="0" y="0"/>
            <a:chExt cx="12811316" cy="5555826"/>
          </a:xfrm>
        </p:grpSpPr>
        <p:sp>
          <p:nvSpPr>
            <p:cNvPr id="25" name="TextBox 25"/>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Project One</a:t>
              </a:r>
              <a:endParaRPr lang="en-US" sz="8800" b="1">
                <a:solidFill>
                  <a:srgbClr val="FFFFFF">
                    <a:alpha val="0"/>
                  </a:srgbClr>
                </a:solidFill>
                <a:latin typeface="Futura Medium"/>
                <a:ea typeface="Futura Medium"/>
                <a:cs typeface="Futura Medium"/>
                <a:sym typeface="Futura Medium"/>
              </a:endParaRPr>
            </a:p>
          </p:txBody>
        </p:sp>
        <p:sp>
          <p:nvSpPr>
            <p:cNvPr id="26" name="TextBox 26"/>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Freeform 8"/>
          <p:cNvSpPr/>
          <p:nvPr/>
        </p:nvSpPr>
        <p:spPr>
          <a:xfrm rot="-10800000">
            <a:off x="-11920297" y="-13009134"/>
            <a:ext cx="12262478" cy="13720255"/>
          </a:xfrm>
          <a:custGeom>
            <a:avLst/>
            <a:gdLst/>
            <a:ahLst/>
            <a:cxnLst/>
            <a:rect l="l" t="t" r="r" b="b"/>
            <a:pathLst>
              <a:path w="12262478" h="13720255">
                <a:moveTo>
                  <a:pt x="0" y="0"/>
                </a:moveTo>
                <a:lnTo>
                  <a:pt x="12262478" y="0"/>
                </a:lnTo>
                <a:lnTo>
                  <a:pt x="12262478" y="13720255"/>
                </a:lnTo>
                <a:lnTo>
                  <a:pt x="0" y="13720255"/>
                </a:lnTo>
                <a:lnTo>
                  <a:pt x="0" y="0"/>
                </a:lnTo>
                <a:close/>
              </a:path>
            </a:pathLst>
          </a:custGeom>
          <a:blipFill>
            <a:blip r:embed="rId2"/>
            <a:stretch>
              <a:fillRect/>
            </a:stretch>
          </a:blipFill>
        </p:spPr>
      </p:sp>
      <p:sp>
        <p:nvSpPr>
          <p:cNvPr id="9" name="Freeform 9"/>
          <p:cNvSpPr/>
          <p:nvPr/>
        </p:nvSpPr>
        <p:spPr>
          <a:xfrm>
            <a:off x="-9565841" y="-10323897"/>
            <a:ext cx="10909453" cy="10565020"/>
          </a:xfrm>
          <a:custGeom>
            <a:avLst/>
            <a:gdLst/>
            <a:ahLst/>
            <a:cxnLst/>
            <a:rect l="l" t="t" r="r" b="b"/>
            <a:pathLst>
              <a:path w="10909453" h="10565020">
                <a:moveTo>
                  <a:pt x="0" y="0"/>
                </a:moveTo>
                <a:lnTo>
                  <a:pt x="10909453" y="0"/>
                </a:lnTo>
                <a:lnTo>
                  <a:pt x="10909453" y="10565019"/>
                </a:lnTo>
                <a:lnTo>
                  <a:pt x="0" y="10565019"/>
                </a:lnTo>
                <a:lnTo>
                  <a:pt x="0" y="0"/>
                </a:lnTo>
                <a:close/>
              </a:path>
            </a:pathLst>
          </a:custGeom>
          <a:blipFill>
            <a:blip r:embed="rId3"/>
            <a:stretch>
              <a:fillRect l="-32676" t="-31241" r="-58090"/>
            </a:stretch>
          </a:blipFill>
        </p:spPr>
      </p:sp>
      <p:sp>
        <p:nvSpPr>
          <p:cNvPr id="10" name="Freeform 10"/>
          <p:cNvSpPr/>
          <p:nvPr/>
        </p:nvSpPr>
        <p:spPr>
          <a:xfrm rot="-5400000">
            <a:off x="342181"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12" name="TextBox 12"/>
          <p:cNvSpPr txBox="1"/>
          <p:nvPr/>
        </p:nvSpPr>
        <p:spPr>
          <a:xfrm>
            <a:off x="804545" y="4131945"/>
            <a:ext cx="4584065" cy="4616450"/>
          </a:xfrm>
          <a:prstGeom prst="rect">
            <a:avLst/>
          </a:prstGeom>
        </p:spPr>
        <p:txBody>
          <a:bodyPr wrap="square" lIns="0" tIns="0" rIns="0" bIns="0" rtlCol="0" anchor="t">
            <a:spAutoFit/>
          </a:bodyPr>
          <a:lstStyle/>
          <a:p>
            <a:pPr marL="0" lvl="0" indent="0" algn="l">
              <a:lnSpc>
                <a:spcPts val="7200"/>
              </a:lnSpc>
              <a:spcBef>
                <a:spcPct val="0"/>
              </a:spcBef>
            </a:pPr>
            <a:r>
              <a:rPr lang="en-US" sz="3200" b="1" u="none" strike="noStrike">
                <a:solidFill>
                  <a:srgbClr val="000000"/>
                </a:solidFill>
                <a:latin typeface="Futura Ultra-Bold"/>
                <a:ea typeface="Futura Ultra-Bold"/>
                <a:cs typeface="Futura Ultra-Bold"/>
                <a:sym typeface="Futura Ultra-Bold"/>
              </a:rPr>
              <a:t>Mức trung bình khá trở lên, sẵn sàng chi tiêu cho các sản phẩm có chất lượng, thương hiệu và thiết kế nổi bật.</a:t>
            </a:r>
            <a:endParaRPr lang="en-US" sz="3200" b="1" u="none" strike="noStrike">
              <a:solidFill>
                <a:srgbClr val="000000"/>
              </a:solidFill>
              <a:latin typeface="Futura Ultra-Bold"/>
              <a:ea typeface="Futura Ultra-Bold"/>
              <a:cs typeface="Futura Ultra-Bold"/>
              <a:sym typeface="Futura Ultra-Bold"/>
            </a:endParaRPr>
          </a:p>
        </p:txBody>
      </p:sp>
      <p:sp>
        <p:nvSpPr>
          <p:cNvPr id="14" name="Freeform 14"/>
          <p:cNvSpPr/>
          <p:nvPr/>
        </p:nvSpPr>
        <p:spPr>
          <a:xfrm rot="-10800000">
            <a:off x="6389326"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15" name="Freeform 15"/>
          <p:cNvSpPr/>
          <p:nvPr/>
        </p:nvSpPr>
        <p:spPr>
          <a:xfrm rot="5400000">
            <a:off x="12432074" y="3748952"/>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4"/>
            <a:stretch>
              <a:fillRect/>
            </a:stretch>
          </a:blipFill>
        </p:spPr>
      </p:sp>
      <p:sp>
        <p:nvSpPr>
          <p:cNvPr id="17" name="TextBox 17"/>
          <p:cNvSpPr txBox="1"/>
          <p:nvPr/>
        </p:nvSpPr>
        <p:spPr>
          <a:xfrm>
            <a:off x="6851650" y="4284345"/>
            <a:ext cx="4584065" cy="4616450"/>
          </a:xfrm>
          <a:prstGeom prst="rect">
            <a:avLst/>
          </a:prstGeom>
        </p:spPr>
        <p:txBody>
          <a:bodyPr lIns="0" tIns="0" rIns="0" bIns="0" rtlCol="0" anchor="t">
            <a:spAutoFit/>
          </a:bodyPr>
          <a:lstStyle/>
          <a:p>
            <a:pPr marL="0" lvl="0" indent="0" algn="l">
              <a:lnSpc>
                <a:spcPts val="7200"/>
              </a:lnSpc>
              <a:spcBef>
                <a:spcPct val="0"/>
              </a:spcBef>
            </a:pPr>
            <a:r>
              <a:rPr lang="en-US" sz="3600" b="1">
                <a:solidFill>
                  <a:srgbClr val="000000"/>
                </a:solidFill>
                <a:latin typeface="Futura Ultra-Bold"/>
                <a:ea typeface="Futura Ultra-Bold"/>
                <a:cs typeface="Futura Ultra-Bold"/>
                <a:sym typeface="Futura Ultra-Bold"/>
              </a:rPr>
              <a:t>Ưa chuộng sự tinh tế, sang trọng và độc đáo. Quan tâm đến chất lượng hơn số lượng</a:t>
            </a:r>
            <a:endParaRPr lang="en-US" sz="3600" b="1">
              <a:solidFill>
                <a:srgbClr val="000000"/>
              </a:solidFill>
              <a:latin typeface="Futura Ultra-Bold"/>
              <a:ea typeface="Futura Ultra-Bold"/>
              <a:cs typeface="Futura Ultra-Bold"/>
              <a:sym typeface="Futura Ultra-Bold"/>
            </a:endParaRPr>
          </a:p>
        </p:txBody>
      </p:sp>
      <p:sp>
        <p:nvSpPr>
          <p:cNvPr id="20" name="TextBox 20"/>
          <p:cNvSpPr txBox="1"/>
          <p:nvPr/>
        </p:nvSpPr>
        <p:spPr>
          <a:xfrm>
            <a:off x="12898755" y="5046345"/>
            <a:ext cx="4584065" cy="2769870"/>
          </a:xfrm>
          <a:prstGeom prst="rect">
            <a:avLst/>
          </a:prstGeom>
        </p:spPr>
        <p:txBody>
          <a:bodyPr lIns="0" tIns="0" rIns="0" bIns="0" rtlCol="0" anchor="t">
            <a:spAutoFit/>
          </a:bodyPr>
          <a:lstStyle/>
          <a:p>
            <a:pPr marL="0" lvl="0" indent="0" algn="l">
              <a:lnSpc>
                <a:spcPts val="7200"/>
              </a:lnSpc>
              <a:spcBef>
                <a:spcPct val="0"/>
              </a:spcBef>
            </a:pPr>
            <a:r>
              <a:rPr lang="en-US" sz="3600" b="1">
                <a:solidFill>
                  <a:srgbClr val="000000"/>
                </a:solidFill>
                <a:latin typeface="Futura Ultra-Bold"/>
                <a:ea typeface="Futura Ultra-Bold"/>
                <a:cs typeface="Futura Ultra-Bold"/>
                <a:sym typeface="Futura Ultra-Bold"/>
              </a:rPr>
              <a:t>Mong muốn sở hữu những sản phẩm ít đụng hàng.</a:t>
            </a:r>
            <a:endParaRPr lang="en-US" sz="3600" b="1">
              <a:solidFill>
                <a:srgbClr val="000000"/>
              </a:solidFill>
              <a:latin typeface="Futura Ultra-Bold"/>
              <a:ea typeface="Futura Ultra-Bold"/>
              <a:cs typeface="Futura Ultra-Bold"/>
              <a:sym typeface="Futura Ultra-Bold"/>
            </a:endParaRPr>
          </a:p>
        </p:txBody>
      </p:sp>
      <p:grpSp>
        <p:nvGrpSpPr>
          <p:cNvPr id="22" name="Group 22"/>
          <p:cNvGrpSpPr/>
          <p:nvPr/>
        </p:nvGrpSpPr>
        <p:grpSpPr>
          <a:xfrm rot="0">
            <a:off x="-7086600" y="-5354497"/>
            <a:ext cx="8115300" cy="5595619"/>
            <a:chOff x="0" y="0"/>
            <a:chExt cx="10820400" cy="7460826"/>
          </a:xfrm>
        </p:grpSpPr>
        <p:sp>
          <p:nvSpPr>
            <p:cNvPr id="23" name="TextBox 23"/>
            <p:cNvSpPr txBox="1"/>
            <p:nvPr/>
          </p:nvSpPr>
          <p:spPr>
            <a:xfrm>
              <a:off x="0" y="0"/>
              <a:ext cx="10820400" cy="3269826"/>
            </a:xfrm>
            <a:prstGeom prst="rect">
              <a:avLst/>
            </a:prstGeom>
          </p:spPr>
          <p:txBody>
            <a:bodyPr lIns="0" tIns="0" rIns="0" bIns="0" rtlCol="0" anchor="t">
              <a:spAutoFit/>
            </a:bodyPr>
            <a:lstStyle/>
            <a:p>
              <a:pPr marL="0" lvl="0" indent="0" algn="l">
                <a:lnSpc>
                  <a:spcPts val="8800"/>
                </a:lnSpc>
                <a:spcBef>
                  <a:spcPct val="0"/>
                </a:spcBef>
              </a:pPr>
              <a:r>
                <a:rPr lang="en-US" sz="8800" b="1" u="none" strike="noStrike">
                  <a:solidFill>
                    <a:srgbClr val="FFFFFF"/>
                  </a:solidFill>
                  <a:latin typeface="Futura Medium"/>
                  <a:ea typeface="Futura Medium"/>
                  <a:cs typeface="Futura Medium"/>
                  <a:sym typeface="Futura Medium"/>
                </a:rPr>
                <a:t>Welcome To Presentation</a:t>
              </a:r>
              <a:endParaRPr lang="en-US" sz="8800" b="1" u="none" strike="noStrike">
                <a:solidFill>
                  <a:srgbClr val="FFFFFF"/>
                </a:solidFill>
                <a:latin typeface="Futura Medium"/>
                <a:ea typeface="Futura Medium"/>
                <a:cs typeface="Futura Medium"/>
                <a:sym typeface="Futura Medium"/>
              </a:endParaRPr>
            </a:p>
          </p:txBody>
        </p:sp>
        <p:sp>
          <p:nvSpPr>
            <p:cNvPr id="24" name="TextBox 24"/>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solidFill>
                <a:latin typeface="Futura Medium"/>
                <a:ea typeface="Futura Medium"/>
                <a:cs typeface="Futura Medium"/>
                <a:sym typeface="Futura Medium"/>
              </a:endParaRPr>
            </a:p>
          </p:txBody>
        </p:sp>
      </p:grpSp>
      <p:sp>
        <p:nvSpPr>
          <p:cNvPr id="25" name="TextBox 25"/>
          <p:cNvSpPr txBox="1"/>
          <p:nvPr/>
        </p:nvSpPr>
        <p:spPr>
          <a:xfrm>
            <a:off x="4400550" y="1028700"/>
            <a:ext cx="10568940" cy="1128395"/>
          </a:xfrm>
          <a:prstGeom prst="rect">
            <a:avLst/>
          </a:prstGeom>
        </p:spPr>
        <p:txBody>
          <a:bodyPr wrap="square" lIns="0" tIns="0" rIns="0" bIns="0" rtlCol="0" anchor="t">
            <a:spAutoFit/>
          </a:bodyPr>
          <a:lstStyle/>
          <a:p>
            <a:pPr marL="0" lvl="0" indent="0" algn="ctr">
              <a:lnSpc>
                <a:spcPts val="8800"/>
              </a:lnSpc>
              <a:spcBef>
                <a:spcPct val="0"/>
              </a:spcBef>
            </a:pPr>
            <a:r>
              <a:rPr lang="vi-VN" altLang="en-US" sz="8800" b="1">
                <a:solidFill>
                  <a:srgbClr val="FFFFFF"/>
                </a:solidFill>
                <a:latin typeface="Futura Medium"/>
                <a:ea typeface="Futura Medium"/>
                <a:cs typeface="Futura Medium"/>
                <a:sym typeface="Futura Medium"/>
              </a:rPr>
              <a:t>Đối tượng sử dụng</a:t>
            </a:r>
            <a:endParaRPr lang="vi-VN" altLang="en-US" sz="8800" b="1">
              <a:solidFill>
                <a:srgbClr val="FFFFFF"/>
              </a:solidFill>
              <a:latin typeface="Futura Medium"/>
              <a:ea typeface="Futura Medium"/>
              <a:cs typeface="Futura Medium"/>
              <a:sym typeface="Futura Medium"/>
            </a:endParaRPr>
          </a:p>
        </p:txBody>
      </p:sp>
      <p:sp>
        <p:nvSpPr>
          <p:cNvPr id="26" name="Freeform 26"/>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5">
              <a:alphaModFix amt="0"/>
            </a:blip>
            <a:stretch>
              <a:fillRect/>
            </a:stretch>
          </a:blipFill>
        </p:spPr>
      </p:sp>
      <p:sp>
        <p:nvSpPr>
          <p:cNvPr id="27" name="TextBox 27"/>
          <p:cNvSpPr txBox="1"/>
          <p:nvPr/>
        </p:nvSpPr>
        <p:spPr>
          <a:xfrm>
            <a:off x="1480564" y="10031322"/>
            <a:ext cx="15326872"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000000"/>
                </a:solidFill>
                <a:latin typeface="Futura"/>
                <a:ea typeface="Futura"/>
                <a:cs typeface="Futura"/>
                <a:sym typeface="Futura"/>
              </a:rPr>
              <a:t>OUR PROJECTS</a:t>
            </a:r>
            <a:endParaRPr lang="en-US" sz="18430" spc="-774">
              <a:solidFill>
                <a:srgbClr val="000000"/>
              </a:solidFill>
              <a:latin typeface="Futura"/>
              <a:ea typeface="Futura"/>
              <a:cs typeface="Futura"/>
              <a:sym typeface="Futu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342181" y="1028700"/>
            <a:ext cx="4995842" cy="1128395"/>
          </a:xfrm>
          <a:prstGeom prst="rect">
            <a:avLst/>
          </a:prstGeom>
        </p:spPr>
        <p:txBody>
          <a:bodyPr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Product</a:t>
            </a:r>
            <a:endParaRPr lang="vi-VN" altLang="en-US" sz="8800" b="1">
              <a:solidFill>
                <a:srgbClr val="FFFFFF"/>
              </a:solidFill>
              <a:latin typeface="Futura Medium"/>
              <a:ea typeface="Futura Medium"/>
              <a:cs typeface="Futura Medium"/>
              <a:sym typeface="Futura Medium"/>
            </a:endParaRPr>
          </a:p>
        </p:txBody>
      </p:sp>
      <p:sp>
        <p:nvSpPr>
          <p:cNvPr id="4" name="Freeform 4"/>
          <p:cNvSpPr/>
          <p:nvPr/>
        </p:nvSpPr>
        <p:spPr>
          <a:xfrm rot="5400000">
            <a:off x="4000079" y="1028700"/>
            <a:ext cx="1337944" cy="1337944"/>
          </a:xfrm>
          <a:custGeom>
            <a:avLst/>
            <a:gdLst/>
            <a:ahLst/>
            <a:cxnLst/>
            <a:rect l="l" t="t" r="r" b="b"/>
            <a:pathLst>
              <a:path w="1337944" h="1337944">
                <a:moveTo>
                  <a:pt x="0" y="0"/>
                </a:moveTo>
                <a:lnTo>
                  <a:pt x="1337945" y="0"/>
                </a:lnTo>
                <a:lnTo>
                  <a:pt x="1337945" y="1337944"/>
                </a:lnTo>
                <a:lnTo>
                  <a:pt x="0" y="1337944"/>
                </a:lnTo>
                <a:lnTo>
                  <a:pt x="0" y="0"/>
                </a:lnTo>
                <a:close/>
              </a:path>
            </a:pathLst>
          </a:custGeom>
          <a:blipFill>
            <a:blip r:embed="rId2"/>
            <a:stretch>
              <a:fillRect/>
            </a:stretch>
          </a:blipFill>
        </p:spPr>
      </p:sp>
      <p:sp>
        <p:nvSpPr>
          <p:cNvPr id="5" name="Freeform 5"/>
          <p:cNvSpPr/>
          <p:nvPr/>
        </p:nvSpPr>
        <p:spPr>
          <a:xfrm>
            <a:off x="-9537127" y="-1338863"/>
            <a:ext cx="9879308" cy="14828230"/>
          </a:xfrm>
          <a:custGeom>
            <a:avLst/>
            <a:gdLst/>
            <a:ahLst/>
            <a:cxnLst/>
            <a:rect l="l" t="t" r="r" b="b"/>
            <a:pathLst>
              <a:path w="9879308" h="14828230">
                <a:moveTo>
                  <a:pt x="0" y="0"/>
                </a:moveTo>
                <a:lnTo>
                  <a:pt x="9879308" y="0"/>
                </a:lnTo>
                <a:lnTo>
                  <a:pt x="9879308" y="14828230"/>
                </a:lnTo>
                <a:lnTo>
                  <a:pt x="0" y="14828230"/>
                </a:lnTo>
                <a:lnTo>
                  <a:pt x="0" y="0"/>
                </a:lnTo>
                <a:close/>
              </a:path>
            </a:pathLst>
          </a:custGeom>
          <a:blipFill>
            <a:blip r:embed="rId3">
              <a:alphaModFix amt="0"/>
            </a:blip>
            <a:stretch>
              <a:fillRect/>
            </a:stretch>
          </a:blipFill>
        </p:spPr>
      </p:sp>
      <p:sp>
        <p:nvSpPr>
          <p:cNvPr id="6" name="Freeform 6"/>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4">
              <a:alphaModFix amt="0"/>
            </a:blip>
            <a:stretch>
              <a:fillRect t="-49812"/>
            </a:stretch>
          </a:blipFill>
        </p:spPr>
      </p:sp>
      <p:sp>
        <p:nvSpPr>
          <p:cNvPr id="7" name="Freeform 7"/>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4">
              <a:alphaModFix amt="0"/>
            </a:blip>
            <a:stretch>
              <a:fillRect t="-49812"/>
            </a:stretch>
          </a:blipFill>
        </p:spPr>
      </p:sp>
      <p:sp>
        <p:nvSpPr>
          <p:cNvPr id="8" name="Freeform 8"/>
          <p:cNvSpPr/>
          <p:nvPr/>
        </p:nvSpPr>
        <p:spPr>
          <a:xfrm>
            <a:off x="-2814078" y="6514662"/>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4">
              <a:alphaModFix amt="0"/>
            </a:blip>
            <a:stretch>
              <a:fillRect t="-49812"/>
            </a:stretch>
          </a:blipFill>
        </p:spPr>
      </p:sp>
      <p:sp>
        <p:nvSpPr>
          <p:cNvPr id="9" name="Freeform 9"/>
          <p:cNvSpPr/>
          <p:nvPr/>
        </p:nvSpPr>
        <p:spPr>
          <a:xfrm>
            <a:off x="16349542"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stretch>
              <a:fillRect/>
            </a:stretch>
          </a:blipFill>
        </p:spPr>
      </p:sp>
      <p:sp>
        <p:nvSpPr>
          <p:cNvPr id="10" name="Freeform 10"/>
          <p:cNvSpPr/>
          <p:nvPr/>
        </p:nvSpPr>
        <p:spPr>
          <a:xfrm>
            <a:off x="5935880"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6"/>
            <a:stretch>
              <a:fillRect t="-147901" b="-332986"/>
            </a:stretch>
          </a:blipFill>
        </p:spPr>
      </p:sp>
      <p:sp>
        <p:nvSpPr>
          <p:cNvPr id="11" name="Freeform 11"/>
          <p:cNvSpPr/>
          <p:nvPr/>
        </p:nvSpPr>
        <p:spPr>
          <a:xfrm>
            <a:off x="342181"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7"/>
            <a:stretch>
              <a:fillRect t="-5752" b="-8608"/>
            </a:stretch>
          </a:blipFill>
        </p:spPr>
      </p:sp>
      <p:sp>
        <p:nvSpPr>
          <p:cNvPr id="12" name="Freeform 12"/>
          <p:cNvSpPr/>
          <p:nvPr/>
        </p:nvSpPr>
        <p:spPr>
          <a:xfrm>
            <a:off x="5935880" y="2814319"/>
            <a:ext cx="4995842" cy="3054572"/>
          </a:xfrm>
          <a:custGeom>
            <a:avLst/>
            <a:gdLst/>
            <a:ahLst/>
            <a:cxnLst/>
            <a:rect l="l" t="t" r="r" b="b"/>
            <a:pathLst>
              <a:path w="4995842" h="3054572">
                <a:moveTo>
                  <a:pt x="0" y="0"/>
                </a:moveTo>
                <a:lnTo>
                  <a:pt x="4995842" y="0"/>
                </a:lnTo>
                <a:lnTo>
                  <a:pt x="4995842" y="3054572"/>
                </a:lnTo>
                <a:lnTo>
                  <a:pt x="0" y="3054572"/>
                </a:lnTo>
                <a:lnTo>
                  <a:pt x="0" y="0"/>
                </a:lnTo>
                <a:close/>
              </a:path>
            </a:pathLst>
          </a:custGeom>
          <a:blipFill>
            <a:blip r:embed="rId8"/>
            <a:stretch>
              <a:fillRect t="-72741" b="-72741"/>
            </a:stretch>
          </a:blipFill>
        </p:spPr>
      </p:sp>
      <p:sp>
        <p:nvSpPr>
          <p:cNvPr id="13" name="Freeform 13"/>
          <p:cNvSpPr/>
          <p:nvPr/>
        </p:nvSpPr>
        <p:spPr>
          <a:xfrm>
            <a:off x="11531797" y="2814319"/>
            <a:ext cx="6069306" cy="3054572"/>
          </a:xfrm>
          <a:custGeom>
            <a:avLst/>
            <a:gdLst/>
            <a:ahLst/>
            <a:cxnLst/>
            <a:rect l="l" t="t" r="r" b="b"/>
            <a:pathLst>
              <a:path w="6069306" h="3054572">
                <a:moveTo>
                  <a:pt x="0" y="0"/>
                </a:moveTo>
                <a:lnTo>
                  <a:pt x="6069307" y="0"/>
                </a:lnTo>
                <a:lnTo>
                  <a:pt x="6069307" y="3054572"/>
                </a:lnTo>
                <a:lnTo>
                  <a:pt x="0" y="3054572"/>
                </a:lnTo>
                <a:lnTo>
                  <a:pt x="0" y="0"/>
                </a:lnTo>
                <a:close/>
              </a:path>
            </a:pathLst>
          </a:custGeom>
          <a:blipFill>
            <a:blip r:embed="rId9"/>
            <a:stretch>
              <a:fillRect t="-16190" b="-16190"/>
            </a:stretch>
          </a:blipFill>
        </p:spPr>
      </p:sp>
      <p:sp>
        <p:nvSpPr>
          <p:cNvPr id="14" name="Freeform 14"/>
          <p:cNvSpPr/>
          <p:nvPr/>
        </p:nvSpPr>
        <p:spPr>
          <a:xfrm>
            <a:off x="5935880" y="6316566"/>
            <a:ext cx="6069306" cy="3054572"/>
          </a:xfrm>
          <a:custGeom>
            <a:avLst/>
            <a:gdLst/>
            <a:ahLst/>
            <a:cxnLst/>
            <a:rect l="l" t="t" r="r" b="b"/>
            <a:pathLst>
              <a:path w="6069306" h="3054572">
                <a:moveTo>
                  <a:pt x="0" y="0"/>
                </a:moveTo>
                <a:lnTo>
                  <a:pt x="6069306" y="0"/>
                </a:lnTo>
                <a:lnTo>
                  <a:pt x="6069306" y="3054573"/>
                </a:lnTo>
                <a:lnTo>
                  <a:pt x="0" y="3054573"/>
                </a:lnTo>
                <a:lnTo>
                  <a:pt x="0" y="0"/>
                </a:lnTo>
                <a:close/>
              </a:path>
            </a:pathLst>
          </a:custGeom>
          <a:blipFill>
            <a:blip r:embed="rId10"/>
            <a:stretch>
              <a:fillRect t="-965" b="-31415"/>
            </a:stretch>
          </a:blipFill>
        </p:spPr>
      </p:sp>
      <p:sp>
        <p:nvSpPr>
          <p:cNvPr id="15" name="Freeform 15"/>
          <p:cNvSpPr/>
          <p:nvPr/>
        </p:nvSpPr>
        <p:spPr>
          <a:xfrm>
            <a:off x="12605261"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11"/>
            <a:stretch>
              <a:fillRect t="-4483" b="-4483"/>
            </a:stretch>
          </a:blipFill>
        </p:spPr>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7" name="TextBox 1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8" name="TextBox 1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9" name="TextBox 1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0" name="TextBox 2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21" name="Group 21"/>
          <p:cNvGrpSpPr/>
          <p:nvPr/>
        </p:nvGrpSpPr>
        <p:grpSpPr>
          <a:xfrm rot="0">
            <a:off x="-9266306" y="1028700"/>
            <a:ext cx="9608487" cy="4166869"/>
            <a:chOff x="0" y="0"/>
            <a:chExt cx="12811316" cy="5555826"/>
          </a:xfrm>
        </p:grpSpPr>
        <p:sp>
          <p:nvSpPr>
            <p:cNvPr id="22" name="TextBox 22"/>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Project One</a:t>
              </a:r>
              <a:endParaRPr lang="en-US" sz="8800" b="1">
                <a:solidFill>
                  <a:srgbClr val="FFFFFF">
                    <a:alpha val="0"/>
                  </a:srgbClr>
                </a:solidFill>
                <a:latin typeface="Futura Medium"/>
                <a:ea typeface="Futura Medium"/>
                <a:cs typeface="Futura Medium"/>
                <a:sym typeface="Futura Medium"/>
              </a:endParaRPr>
            </a:p>
          </p:txBody>
        </p:sp>
        <p:sp>
          <p:nvSpPr>
            <p:cNvPr id="23" name="TextBox 23"/>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
        <p:nvSpPr>
          <p:cNvPr id="24" name="Freeform 24"/>
          <p:cNvSpPr/>
          <p:nvPr/>
        </p:nvSpPr>
        <p:spPr>
          <a:xfrm rot="-5400000">
            <a:off x="-12424701"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12">
              <a:alphaModFix amt="0"/>
            </a:blip>
            <a:stretch>
              <a:fillRect/>
            </a:stretch>
          </a:blipFill>
        </p:spPr>
      </p:sp>
      <p:pic>
        <p:nvPicPr>
          <p:cNvPr id="25" name="Picture 25"/>
          <p:cNvPicPr>
            <a:picLocks noChangeAspect="1"/>
          </p:cNvPicPr>
          <p:nvPr/>
        </p:nvPicPr>
        <p:blipFill>
          <a:blip r:embed="rId13">
            <a:alphaModFix amt="0"/>
          </a:blip>
          <a:stretch>
            <a:fillRect/>
          </a:stretch>
        </p:blipFill>
        <p:spPr>
          <a:xfrm>
            <a:off x="17113017" y="443319"/>
            <a:ext cx="10562183" cy="10042352"/>
          </a:xfrm>
          <a:prstGeom prst="rect">
            <a:avLst/>
          </a:prstGeom>
        </p:spPr>
      </p:pic>
      <p:grpSp>
        <p:nvGrpSpPr>
          <p:cNvPr id="26" name="Group 26"/>
          <p:cNvGrpSpPr/>
          <p:nvPr/>
        </p:nvGrpSpPr>
        <p:grpSpPr>
          <a:xfrm rot="0">
            <a:off x="17993199" y="1874203"/>
            <a:ext cx="5776080" cy="6538594"/>
            <a:chOff x="0" y="0"/>
            <a:chExt cx="7701440" cy="8718126"/>
          </a:xfrm>
        </p:grpSpPr>
        <p:sp>
          <p:nvSpPr>
            <p:cNvPr id="27" name="TextBox 27"/>
            <p:cNvSpPr txBox="1"/>
            <p:nvPr/>
          </p:nvSpPr>
          <p:spPr>
            <a:xfrm>
              <a:off x="0" y="0"/>
              <a:ext cx="7701440" cy="32698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Market Research</a:t>
              </a:r>
              <a:endParaRPr lang="en-US" sz="8800" b="1">
                <a:solidFill>
                  <a:srgbClr val="FFFFFF">
                    <a:alpha val="0"/>
                  </a:srgbClr>
                </a:solidFill>
                <a:latin typeface="Futura Medium"/>
                <a:ea typeface="Futura Medium"/>
                <a:cs typeface="Futura Medium"/>
                <a:sym typeface="Futura Medium"/>
              </a:endParaRPr>
            </a:p>
          </p:txBody>
        </p:sp>
        <p:sp>
          <p:nvSpPr>
            <p:cNvPr id="28" name="TextBox 28"/>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grpSp>
        <p:nvGrpSpPr>
          <p:cNvPr id="29" name="Group 29"/>
          <p:cNvGrpSpPr/>
          <p:nvPr/>
        </p:nvGrpSpPr>
        <p:grpSpPr>
          <a:xfrm rot="0">
            <a:off x="-2220495" y="6626558"/>
            <a:ext cx="2566386" cy="2434590"/>
            <a:chOff x="0" y="0"/>
            <a:chExt cx="3421848" cy="3246120"/>
          </a:xfrm>
        </p:grpSpPr>
        <p:sp>
          <p:nvSpPr>
            <p:cNvPr id="30" name="TextBox 30"/>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Purpose</a:t>
              </a:r>
              <a:endParaRPr lang="en-US" sz="3600" b="1">
                <a:solidFill>
                  <a:srgbClr val="000000">
                    <a:alpha val="0"/>
                  </a:srgbClr>
                </a:solidFill>
                <a:latin typeface="Futura Ultra-Bold"/>
                <a:ea typeface="Futura Ultra-Bold"/>
                <a:cs typeface="Futura Ultra-Bold"/>
                <a:sym typeface="Futura Ultra-Bold"/>
              </a:endParaRPr>
            </a:p>
          </p:txBody>
        </p:sp>
        <p:sp>
          <p:nvSpPr>
            <p:cNvPr id="31" name="TextBox 31"/>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endParaRPr lang="en-US" sz="2100" b="1" u="none" strike="noStrike">
                <a:solidFill>
                  <a:srgbClr val="000000">
                    <a:alpha val="0"/>
                  </a:srgbClr>
                </a:solidFill>
                <a:latin typeface="Futura Medium"/>
                <a:ea typeface="Futura Medium"/>
                <a:cs typeface="Futura Medium"/>
                <a:sym typeface="Futura Medium"/>
              </a:endParaRPr>
            </a:p>
          </p:txBody>
        </p:sp>
      </p:grpSp>
      <p:grpSp>
        <p:nvGrpSpPr>
          <p:cNvPr id="32" name="Group 32"/>
          <p:cNvGrpSpPr/>
          <p:nvPr/>
        </p:nvGrpSpPr>
        <p:grpSpPr>
          <a:xfrm rot="0">
            <a:off x="-2336666" y="6626558"/>
            <a:ext cx="2566386" cy="2434590"/>
            <a:chOff x="0" y="0"/>
            <a:chExt cx="3421848" cy="3246120"/>
          </a:xfrm>
        </p:grpSpPr>
        <p:sp>
          <p:nvSpPr>
            <p:cNvPr id="33" name="TextBox 33"/>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endParaRPr lang="en-US" sz="3600" b="1">
                <a:solidFill>
                  <a:srgbClr val="000000">
                    <a:alpha val="0"/>
                  </a:srgbClr>
                </a:solidFill>
                <a:latin typeface="Futura Ultra-Bold"/>
                <a:ea typeface="Futura Ultra-Bold"/>
                <a:cs typeface="Futura Ultra-Bold"/>
                <a:sym typeface="Futura Ultra-Bold"/>
              </a:endParaRPr>
            </a:p>
          </p:txBody>
        </p:sp>
        <p:sp>
          <p:nvSpPr>
            <p:cNvPr id="34" name="TextBox 34"/>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endParaRPr lang="en-US" sz="2100" b="1" u="none" strike="noStrike">
                <a:solidFill>
                  <a:srgbClr val="000000">
                    <a:alpha val="0"/>
                  </a:srgbClr>
                </a:solidFill>
                <a:latin typeface="Futura Medium"/>
                <a:ea typeface="Futura Medium"/>
                <a:cs typeface="Futura Medium"/>
                <a:sym typeface="Futura Medium"/>
              </a:endParaRPr>
            </a:p>
          </p:txBody>
        </p:sp>
      </p:grpSp>
      <p:grpSp>
        <p:nvGrpSpPr>
          <p:cNvPr id="35" name="Group 35"/>
          <p:cNvGrpSpPr/>
          <p:nvPr/>
        </p:nvGrpSpPr>
        <p:grpSpPr>
          <a:xfrm rot="0">
            <a:off x="-2336666" y="6626558"/>
            <a:ext cx="2566386" cy="2434590"/>
            <a:chOff x="0" y="0"/>
            <a:chExt cx="3421848" cy="3246120"/>
          </a:xfrm>
        </p:grpSpPr>
        <p:sp>
          <p:nvSpPr>
            <p:cNvPr id="36" name="TextBox 36"/>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endParaRPr lang="en-US" sz="3600" b="1">
                <a:solidFill>
                  <a:srgbClr val="000000">
                    <a:alpha val="0"/>
                  </a:srgbClr>
                </a:solidFill>
                <a:latin typeface="Futura Ultra-Bold"/>
                <a:ea typeface="Futura Ultra-Bold"/>
                <a:cs typeface="Futura Ultra-Bold"/>
                <a:sym typeface="Futura Ultra-Bold"/>
              </a:endParaRPr>
            </a:p>
          </p:txBody>
        </p:sp>
        <p:sp>
          <p:nvSpPr>
            <p:cNvPr id="37" name="TextBox 37"/>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endParaRPr lang="en-US" sz="2100" b="1" u="none" strike="noStrike">
                <a:solidFill>
                  <a:srgbClr val="000000">
                    <a:alpha val="0"/>
                  </a:srgbClr>
                </a:solidFill>
                <a:latin typeface="Futura Medium"/>
                <a:ea typeface="Futura Medium"/>
                <a:cs typeface="Futura Medium"/>
                <a:sym typeface="Futura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42579"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1"/>
            <a:stretch>
              <a:fillRect/>
            </a:stretch>
          </a:blipFill>
        </p:spPr>
      </p:sp>
      <p:grpSp>
        <p:nvGrpSpPr>
          <p:cNvPr id="3" name="Group 3"/>
          <p:cNvGrpSpPr/>
          <p:nvPr/>
        </p:nvGrpSpPr>
        <p:grpSpPr>
          <a:xfrm rot="0">
            <a:off x="3387813" y="1453066"/>
            <a:ext cx="11512375" cy="4455032"/>
            <a:chOff x="861593" y="-9525"/>
            <a:chExt cx="15349833" cy="5940042"/>
          </a:xfrm>
        </p:grpSpPr>
        <p:sp>
          <p:nvSpPr>
            <p:cNvPr id="4" name="TextBox 4"/>
            <p:cNvSpPr txBox="1"/>
            <p:nvPr/>
          </p:nvSpPr>
          <p:spPr>
            <a:xfrm>
              <a:off x="3809845" y="-9525"/>
              <a:ext cx="9453329" cy="5435402"/>
            </a:xfrm>
            <a:prstGeom prst="rect">
              <a:avLst/>
            </a:prstGeom>
          </p:spPr>
          <p:txBody>
            <a:bodyPr lIns="0" tIns="0" rIns="0" bIns="0" rtlCol="0" anchor="t">
              <a:spAutoFit/>
            </a:bodyPr>
            <a:lstStyle/>
            <a:p>
              <a:pPr marL="0" lvl="0" indent="0" algn="ctr">
                <a:lnSpc>
                  <a:spcPts val="26710"/>
                </a:lnSpc>
                <a:spcBef>
                  <a:spcPct val="0"/>
                </a:spcBef>
              </a:pPr>
              <a:r>
                <a:rPr lang="en-US" sz="26710" b="1">
                  <a:solidFill>
                    <a:srgbClr val="FFFFFF"/>
                  </a:solidFill>
                  <a:latin typeface="Futura Bold"/>
                  <a:ea typeface="Futura Bold"/>
                  <a:cs typeface="Futura Bold"/>
                  <a:sym typeface="Futura Bold"/>
                </a:rPr>
                <a:t>“</a:t>
              </a:r>
              <a:endParaRPr lang="en-US" sz="26710" b="1">
                <a:solidFill>
                  <a:srgbClr val="FFFFFF"/>
                </a:solidFill>
                <a:latin typeface="Futura Bold"/>
                <a:ea typeface="Futura Bold"/>
                <a:cs typeface="Futura Bold"/>
                <a:sym typeface="Futura Bold"/>
              </a:endParaRPr>
            </a:p>
          </p:txBody>
        </p:sp>
        <p:sp>
          <p:nvSpPr>
            <p:cNvPr id="5" name="TextBox 5"/>
            <p:cNvSpPr txBox="1"/>
            <p:nvPr/>
          </p:nvSpPr>
          <p:spPr>
            <a:xfrm>
              <a:off x="861593" y="2374517"/>
              <a:ext cx="15349833" cy="3556000"/>
            </a:xfrm>
            <a:prstGeom prst="rect">
              <a:avLst/>
            </a:prstGeom>
          </p:spPr>
          <p:txBody>
            <a:bodyPr lIns="0" tIns="0" rIns="0" bIns="0" rtlCol="0" anchor="t">
              <a:spAutoFit/>
            </a:bodyPr>
            <a:lstStyle/>
            <a:p>
              <a:pPr marL="0" lvl="0" indent="0" algn="ctr">
                <a:lnSpc>
                  <a:spcPts val="10400"/>
                </a:lnSpc>
                <a:spcBef>
                  <a:spcPct val="0"/>
                </a:spcBef>
              </a:pPr>
              <a:r>
                <a:rPr lang="vi-VN" altLang="en-US" sz="10400" b="1" u="none" strike="noStrike" spc="-436">
                  <a:solidFill>
                    <a:srgbClr val="FFFFFF"/>
                  </a:solidFill>
                  <a:latin typeface="Futura Bold"/>
                  <a:ea typeface="Futura Bold"/>
                  <a:cs typeface="Futura Bold"/>
                  <a:sym typeface="Futura Bold"/>
                </a:rPr>
                <a:t>Điểm mạnh,điểm yếu</a:t>
              </a:r>
              <a:endParaRPr lang="vi-VN" altLang="en-US" sz="10400" b="1" u="none" strike="noStrike" spc="-436">
                <a:solidFill>
                  <a:srgbClr val="FFFFFF"/>
                </a:solidFill>
                <a:latin typeface="Futura Bold"/>
                <a:ea typeface="Futura Bold"/>
                <a:cs typeface="Futura Bold"/>
                <a:sym typeface="Futura Bold"/>
              </a:endParaRPr>
            </a:p>
          </p:txBody>
        </p:sp>
      </p:grpSp>
      <p:sp>
        <p:nvSpPr>
          <p:cNvPr id="7" name="Freeform 7"/>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3" name="Freeform 13"/>
          <p:cNvSpPr/>
          <p:nvPr/>
        </p:nvSpPr>
        <p:spPr>
          <a:xfrm>
            <a:off x="-5404429"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3">
              <a:alphaModFix amt="0"/>
            </a:blip>
            <a:stretch>
              <a:fillRect/>
            </a:stretch>
          </a:blipFill>
        </p:spPr>
      </p:sp>
      <p:sp>
        <p:nvSpPr>
          <p:cNvPr id="14" name="Freeform 14"/>
          <p:cNvSpPr/>
          <p:nvPr/>
        </p:nvSpPr>
        <p:spPr>
          <a:xfrm>
            <a:off x="-4913517" y="1769550"/>
            <a:ext cx="5255698" cy="7868303"/>
          </a:xfrm>
          <a:custGeom>
            <a:avLst/>
            <a:gdLst/>
            <a:ahLst/>
            <a:cxnLst/>
            <a:rect l="l" t="t" r="r" b="b"/>
            <a:pathLst>
              <a:path w="5255698" h="7868303">
                <a:moveTo>
                  <a:pt x="0" y="0"/>
                </a:moveTo>
                <a:lnTo>
                  <a:pt x="5255698" y="0"/>
                </a:lnTo>
                <a:lnTo>
                  <a:pt x="5255698" y="7868303"/>
                </a:lnTo>
                <a:lnTo>
                  <a:pt x="0" y="7868303"/>
                </a:lnTo>
                <a:lnTo>
                  <a:pt x="0" y="0"/>
                </a:lnTo>
                <a:close/>
              </a:path>
            </a:pathLst>
          </a:custGeom>
          <a:blipFill>
            <a:blip r:embed="rId4">
              <a:alphaModFix amt="0"/>
            </a:blip>
            <a:stretch>
              <a:fillRect l="-55502" t="-55901"/>
            </a:stretch>
          </a:blipFill>
        </p:spPr>
      </p:sp>
      <p:grpSp>
        <p:nvGrpSpPr>
          <p:cNvPr id="15" name="Group 15"/>
          <p:cNvGrpSpPr/>
          <p:nvPr/>
        </p:nvGrpSpPr>
        <p:grpSpPr>
          <a:xfrm rot="0">
            <a:off x="-8911429" y="3739483"/>
            <a:ext cx="9608487" cy="3580270"/>
            <a:chOff x="0" y="0"/>
            <a:chExt cx="12811316" cy="4773694"/>
          </a:xfrm>
        </p:grpSpPr>
        <p:sp>
          <p:nvSpPr>
            <p:cNvPr id="16" name="TextBox 16"/>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Contact Us</a:t>
              </a:r>
              <a:endParaRPr lang="en-US" sz="8800" b="1">
                <a:solidFill>
                  <a:srgbClr val="FFFFFF">
                    <a:alpha val="0"/>
                  </a:srgbClr>
                </a:solidFill>
                <a:latin typeface="Futura Medium"/>
                <a:ea typeface="Futura Medium"/>
                <a:cs typeface="Futura Medium"/>
                <a:sym typeface="Futura Medium"/>
              </a:endParaRPr>
            </a:p>
          </p:txBody>
        </p:sp>
        <p:sp>
          <p:nvSpPr>
            <p:cNvPr id="17" name="TextBox 17"/>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endParaRPr lang="en-US" sz="2100" u="none" strike="noStrike">
                <a:solidFill>
                  <a:srgbClr val="FFFFFF">
                    <a:alpha val="0"/>
                  </a:srgbClr>
                </a:solidFill>
                <a:latin typeface="Futura"/>
                <a:ea typeface="Futura"/>
                <a:cs typeface="Futura"/>
                <a:sym typeface="Futura"/>
              </a:endParaRPr>
            </a:p>
          </p:txBody>
        </p:sp>
        <p:sp>
          <p:nvSpPr>
            <p:cNvPr id="18" name="TextBox 18"/>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endParaRPr lang="en-US" sz="2100" u="none" strike="noStrike">
                <a:solidFill>
                  <a:srgbClr val="FFFFFF">
                    <a:alpha val="0"/>
                  </a:srgbClr>
                </a:solidFill>
                <a:latin typeface="Futura"/>
                <a:ea typeface="Futura"/>
                <a:cs typeface="Futura"/>
                <a:sym typeface="Futura"/>
              </a:endParaRPr>
            </a:p>
          </p:txBody>
        </p:sp>
        <p:sp>
          <p:nvSpPr>
            <p:cNvPr id="19" name="TextBox 19"/>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endParaRPr lang="en-US" sz="2100" u="none" strike="noStrike">
                <a:solidFill>
                  <a:srgbClr val="FFFFFF">
                    <a:alpha val="0"/>
                  </a:srgbClr>
                </a:solidFill>
                <a:latin typeface="Futura"/>
                <a:ea typeface="Futura"/>
                <a:cs typeface="Futura"/>
                <a:sym typeface="Futura"/>
              </a:endParaRPr>
            </a:p>
          </p:txBody>
        </p:sp>
        <p:sp>
          <p:nvSpPr>
            <p:cNvPr id="20" name="TextBox 20"/>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endParaRPr lang="en-US" sz="2100" u="none" strike="noStrike">
                <a:solidFill>
                  <a:srgbClr val="FFFFFF">
                    <a:alpha val="0"/>
                  </a:srgbClr>
                </a:solidFill>
                <a:latin typeface="Futura"/>
                <a:ea typeface="Futura"/>
                <a:cs typeface="Futura"/>
                <a:sym typeface="Futura"/>
              </a:endParaRPr>
            </a:p>
          </p:txBody>
        </p:sp>
        <p:sp>
          <p:nvSpPr>
            <p:cNvPr id="21" name="TextBox 21"/>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endParaRPr lang="en-US" sz="2100" u="none" strike="noStrike">
                <a:solidFill>
                  <a:srgbClr val="FFFFFF">
                    <a:alpha val="0"/>
                  </a:srgbClr>
                </a:solidFill>
                <a:latin typeface="Futura"/>
                <a:ea typeface="Futura"/>
                <a:cs typeface="Futura"/>
                <a:sym typeface="Futur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058" y="9605488"/>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1">
              <a:alphaModFix amt="0"/>
            </a:blip>
            <a:stretch>
              <a:fillRect/>
            </a:stretch>
          </a:blipFill>
        </p:spPr>
      </p:sp>
      <p:sp>
        <p:nvSpPr>
          <p:cNvPr id="3" name="Freeform 3"/>
          <p:cNvSpPr/>
          <p:nvPr/>
        </p:nvSpPr>
        <p:spPr>
          <a:xfrm>
            <a:off x="1028700" y="10107896"/>
            <a:ext cx="5414968" cy="8106746"/>
          </a:xfrm>
          <a:custGeom>
            <a:avLst/>
            <a:gdLst/>
            <a:ahLst/>
            <a:cxnLst/>
            <a:rect l="l" t="t" r="r" b="b"/>
            <a:pathLst>
              <a:path w="5414968" h="8106746">
                <a:moveTo>
                  <a:pt x="0" y="0"/>
                </a:moveTo>
                <a:lnTo>
                  <a:pt x="5414968" y="0"/>
                </a:lnTo>
                <a:lnTo>
                  <a:pt x="5414968" y="8106745"/>
                </a:lnTo>
                <a:lnTo>
                  <a:pt x="0" y="8106745"/>
                </a:lnTo>
                <a:lnTo>
                  <a:pt x="0" y="0"/>
                </a:lnTo>
                <a:close/>
              </a:path>
            </a:pathLst>
          </a:custGeom>
          <a:blipFill>
            <a:blip r:embed="rId2">
              <a:alphaModFix amt="0"/>
            </a:blip>
            <a:stretch>
              <a:fillRect l="-55502" t="-55901"/>
            </a:stretch>
          </a:blipFill>
        </p:spPr>
      </p:sp>
      <p:sp>
        <p:nvSpPr>
          <p:cNvPr id="4" name="Freeform 4"/>
          <p:cNvSpPr/>
          <p:nvPr/>
        </p:nvSpPr>
        <p:spPr>
          <a:xfrm rot="-10800000">
            <a:off x="-3242288" y="-1860346"/>
            <a:ext cx="14007691" cy="14007691"/>
          </a:xfrm>
          <a:custGeom>
            <a:avLst/>
            <a:gdLst/>
            <a:ahLst/>
            <a:cxnLst/>
            <a:rect l="l" t="t" r="r" b="b"/>
            <a:pathLst>
              <a:path w="14007691" h="14007691">
                <a:moveTo>
                  <a:pt x="0" y="0"/>
                </a:moveTo>
                <a:lnTo>
                  <a:pt x="14007691" y="0"/>
                </a:lnTo>
                <a:lnTo>
                  <a:pt x="14007691" y="14007692"/>
                </a:lnTo>
                <a:lnTo>
                  <a:pt x="0" y="14007692"/>
                </a:lnTo>
                <a:lnTo>
                  <a:pt x="0" y="0"/>
                </a:lnTo>
                <a:close/>
              </a:path>
            </a:pathLst>
          </a:custGeom>
          <a:blipFill>
            <a:blip r:embed="rId3"/>
            <a:stretch>
              <a:fillRect/>
            </a:stretch>
          </a:blipFill>
        </p:spPr>
      </p:sp>
      <p:sp>
        <p:nvSpPr>
          <p:cNvPr id="5" name="Freeform 5"/>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4"/>
            <a:stretch>
              <a:fillRect/>
            </a:stretch>
          </a:blipFill>
        </p:spPr>
      </p:sp>
      <p:pic>
        <p:nvPicPr>
          <p:cNvPr id="6" name="Picture 6"/>
          <p:cNvPicPr>
            <a:picLocks noChangeAspect="1"/>
          </p:cNvPicPr>
          <p:nvPr/>
        </p:nvPicPr>
        <p:blipFill>
          <a:blip r:embed="rId5"/>
          <a:stretch>
            <a:fillRect/>
          </a:stretch>
        </p:blipFill>
        <p:spPr>
          <a:xfrm>
            <a:off x="-538001" y="443319"/>
            <a:ext cx="10562183" cy="10042352"/>
          </a:xfrm>
          <a:prstGeom prst="rect">
            <a:avLst/>
          </a:prstGeom>
        </p:spPr>
      </p:pic>
      <p:sp>
        <p:nvSpPr>
          <p:cNvPr id="7" name="TextBox 7"/>
          <p:cNvSpPr txBox="1"/>
          <p:nvPr/>
        </p:nvSpPr>
        <p:spPr>
          <a:xfrm>
            <a:off x="-4653661" y="1028700"/>
            <a:ext cx="4995842" cy="1337944"/>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Gallery</a:t>
            </a:r>
            <a:endParaRPr lang="en-US" sz="8800" b="1">
              <a:solidFill>
                <a:srgbClr val="FFFFFF">
                  <a:alpha val="0"/>
                </a:srgbClr>
              </a:solidFill>
              <a:latin typeface="Futura Medium"/>
              <a:ea typeface="Futura Medium"/>
              <a:cs typeface="Futura Medium"/>
              <a:sym typeface="Futura Medium"/>
            </a:endParaRPr>
          </a:p>
        </p:txBody>
      </p:sp>
      <p:sp>
        <p:nvSpPr>
          <p:cNvPr id="8" name="Freeform 8"/>
          <p:cNvSpPr/>
          <p:nvPr/>
        </p:nvSpPr>
        <p:spPr>
          <a:xfrm>
            <a:off x="-11323043"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6">
              <a:alphaModFix amt="0"/>
            </a:blip>
            <a:stretch>
              <a:fillRect t="-147901" b="-332986"/>
            </a:stretch>
          </a:blipFill>
        </p:spPr>
      </p:sp>
      <p:sp>
        <p:nvSpPr>
          <p:cNvPr id="9" name="Freeform 9"/>
          <p:cNvSpPr/>
          <p:nvPr/>
        </p:nvSpPr>
        <p:spPr>
          <a:xfrm>
            <a:off x="-4653661" y="2814319"/>
            <a:ext cx="4995842" cy="6556819"/>
          </a:xfrm>
          <a:custGeom>
            <a:avLst/>
            <a:gdLst/>
            <a:ahLst/>
            <a:cxnLst/>
            <a:rect l="l" t="t" r="r" b="b"/>
            <a:pathLst>
              <a:path w="4995842" h="6556819">
                <a:moveTo>
                  <a:pt x="0" y="0"/>
                </a:moveTo>
                <a:lnTo>
                  <a:pt x="4995842" y="0"/>
                </a:lnTo>
                <a:lnTo>
                  <a:pt x="4995842" y="6556820"/>
                </a:lnTo>
                <a:lnTo>
                  <a:pt x="0" y="6556820"/>
                </a:lnTo>
                <a:lnTo>
                  <a:pt x="0" y="0"/>
                </a:lnTo>
                <a:close/>
              </a:path>
            </a:pathLst>
          </a:custGeom>
          <a:blipFill>
            <a:blip r:embed="rId7">
              <a:alphaModFix amt="0"/>
            </a:blip>
            <a:stretch>
              <a:fillRect t="-5752" b="-8608"/>
            </a:stretch>
          </a:blipFill>
        </p:spPr>
      </p:sp>
      <p:sp>
        <p:nvSpPr>
          <p:cNvPr id="10" name="Freeform 10"/>
          <p:cNvSpPr/>
          <p:nvPr/>
        </p:nvSpPr>
        <p:spPr>
          <a:xfrm>
            <a:off x="-4653661" y="2814319"/>
            <a:ext cx="4995842" cy="3054572"/>
          </a:xfrm>
          <a:custGeom>
            <a:avLst/>
            <a:gdLst/>
            <a:ahLst/>
            <a:cxnLst/>
            <a:rect l="l" t="t" r="r" b="b"/>
            <a:pathLst>
              <a:path w="4995842" h="3054572">
                <a:moveTo>
                  <a:pt x="0" y="0"/>
                </a:moveTo>
                <a:lnTo>
                  <a:pt x="4995842" y="0"/>
                </a:lnTo>
                <a:lnTo>
                  <a:pt x="4995842" y="3054572"/>
                </a:lnTo>
                <a:lnTo>
                  <a:pt x="0" y="3054572"/>
                </a:lnTo>
                <a:lnTo>
                  <a:pt x="0" y="0"/>
                </a:lnTo>
                <a:close/>
              </a:path>
            </a:pathLst>
          </a:custGeom>
          <a:blipFill>
            <a:blip r:embed="rId8">
              <a:alphaModFix amt="0"/>
            </a:blip>
            <a:stretch>
              <a:fillRect t="-72741" b="-72741"/>
            </a:stretch>
          </a:blipFill>
        </p:spPr>
      </p:sp>
      <p:sp>
        <p:nvSpPr>
          <p:cNvPr id="11" name="Freeform 11"/>
          <p:cNvSpPr/>
          <p:nvPr/>
        </p:nvSpPr>
        <p:spPr>
          <a:xfrm>
            <a:off x="-572712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9">
              <a:alphaModFix amt="0"/>
            </a:blip>
            <a:stretch>
              <a:fillRect t="-16190" b="-16190"/>
            </a:stretch>
          </a:blipFill>
        </p:spPr>
      </p:sp>
      <p:sp>
        <p:nvSpPr>
          <p:cNvPr id="12" name="Freeform 12"/>
          <p:cNvSpPr/>
          <p:nvPr/>
        </p:nvSpPr>
        <p:spPr>
          <a:xfrm>
            <a:off x="-5727125" y="6316566"/>
            <a:ext cx="6069306" cy="3054572"/>
          </a:xfrm>
          <a:custGeom>
            <a:avLst/>
            <a:gdLst/>
            <a:ahLst/>
            <a:cxnLst/>
            <a:rect l="l" t="t" r="r" b="b"/>
            <a:pathLst>
              <a:path w="6069306" h="3054572">
                <a:moveTo>
                  <a:pt x="0" y="0"/>
                </a:moveTo>
                <a:lnTo>
                  <a:pt x="6069306" y="0"/>
                </a:lnTo>
                <a:lnTo>
                  <a:pt x="6069306" y="3054573"/>
                </a:lnTo>
                <a:lnTo>
                  <a:pt x="0" y="3054573"/>
                </a:lnTo>
                <a:lnTo>
                  <a:pt x="0" y="0"/>
                </a:lnTo>
                <a:close/>
              </a:path>
            </a:pathLst>
          </a:custGeom>
          <a:blipFill>
            <a:blip r:embed="rId10">
              <a:alphaModFix amt="0"/>
            </a:blip>
            <a:stretch>
              <a:fillRect t="-965" b="-31415"/>
            </a:stretch>
          </a:blipFill>
        </p:spPr>
      </p:sp>
      <p:sp>
        <p:nvSpPr>
          <p:cNvPr id="13" name="Freeform 13"/>
          <p:cNvSpPr/>
          <p:nvPr/>
        </p:nvSpPr>
        <p:spPr>
          <a:xfrm>
            <a:off x="-4653661" y="6316566"/>
            <a:ext cx="4995842" cy="3054572"/>
          </a:xfrm>
          <a:custGeom>
            <a:avLst/>
            <a:gdLst/>
            <a:ahLst/>
            <a:cxnLst/>
            <a:rect l="l" t="t" r="r" b="b"/>
            <a:pathLst>
              <a:path w="4995842" h="3054572">
                <a:moveTo>
                  <a:pt x="0" y="0"/>
                </a:moveTo>
                <a:lnTo>
                  <a:pt x="4995842" y="0"/>
                </a:lnTo>
                <a:lnTo>
                  <a:pt x="4995842" y="3054573"/>
                </a:lnTo>
                <a:lnTo>
                  <a:pt x="0" y="3054573"/>
                </a:lnTo>
                <a:lnTo>
                  <a:pt x="0" y="0"/>
                </a:lnTo>
                <a:close/>
              </a:path>
            </a:pathLst>
          </a:custGeom>
          <a:blipFill>
            <a:blip r:embed="rId11">
              <a:alphaModFix amt="0"/>
            </a:blip>
            <a:stretch>
              <a:fillRect t="-4483" b="-4483"/>
            </a:stretch>
          </a:blipFill>
        </p:spPr>
      </p:sp>
      <p:sp>
        <p:nvSpPr>
          <p:cNvPr id="14" name="Freeform 14"/>
          <p:cNvSpPr/>
          <p:nvPr/>
        </p:nvSpPr>
        <p:spPr>
          <a:xfrm>
            <a:off x="-995763" y="1028700"/>
            <a:ext cx="1337944" cy="1337944"/>
          </a:xfrm>
          <a:custGeom>
            <a:avLst/>
            <a:gdLst/>
            <a:ahLst/>
            <a:cxnLst/>
            <a:rect l="l" t="t" r="r" b="b"/>
            <a:pathLst>
              <a:path w="1337944" h="1337944">
                <a:moveTo>
                  <a:pt x="0" y="0"/>
                </a:moveTo>
                <a:lnTo>
                  <a:pt x="1337944" y="0"/>
                </a:lnTo>
                <a:lnTo>
                  <a:pt x="1337944" y="1337944"/>
                </a:lnTo>
                <a:lnTo>
                  <a:pt x="0" y="1337944"/>
                </a:lnTo>
                <a:lnTo>
                  <a:pt x="0" y="0"/>
                </a:lnTo>
                <a:close/>
              </a:path>
            </a:pathLst>
          </a:custGeom>
          <a:blipFill>
            <a:blip r:embed="rId12">
              <a:alphaModFix amt="0"/>
            </a:blip>
            <a:stretch>
              <a:fillRect/>
            </a:stretch>
          </a:blipFill>
        </p:spPr>
      </p:sp>
      <p:sp>
        <p:nvSpPr>
          <p:cNvPr id="15" name="TextBox 1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7" name="TextBox 1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8" name="TextBox 1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9" name="TextBox 1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20" name="Group 20"/>
          <p:cNvGrpSpPr/>
          <p:nvPr/>
        </p:nvGrpSpPr>
        <p:grpSpPr>
          <a:xfrm rot="0">
            <a:off x="10638035" y="1874203"/>
            <a:ext cx="6621146" cy="7037705"/>
            <a:chOff x="-1126914" y="0"/>
            <a:chExt cx="8828194" cy="9383607"/>
          </a:xfrm>
        </p:grpSpPr>
        <p:sp>
          <p:nvSpPr>
            <p:cNvPr id="21" name="TextBox 21"/>
            <p:cNvSpPr txBox="1"/>
            <p:nvPr/>
          </p:nvSpPr>
          <p:spPr>
            <a:xfrm>
              <a:off x="-620607" y="0"/>
              <a:ext cx="8321887" cy="1504527"/>
            </a:xfrm>
            <a:prstGeom prst="rect">
              <a:avLst/>
            </a:prstGeom>
          </p:spPr>
          <p:txBody>
            <a:bodyPr wrap="square"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Điểm mạnh</a:t>
              </a:r>
              <a:endParaRPr lang="vi-VN" altLang="en-US" sz="8800" b="1">
                <a:solidFill>
                  <a:srgbClr val="FFFFFF"/>
                </a:solidFill>
                <a:latin typeface="Futura Medium"/>
                <a:ea typeface="Futura Medium"/>
                <a:cs typeface="Futura Medium"/>
                <a:sym typeface="Futura Medium"/>
              </a:endParaRPr>
            </a:p>
          </p:txBody>
        </p:sp>
        <p:sp>
          <p:nvSpPr>
            <p:cNvPr id="22" name="TextBox 22"/>
            <p:cNvSpPr txBox="1"/>
            <p:nvPr/>
          </p:nvSpPr>
          <p:spPr>
            <a:xfrm>
              <a:off x="-1126914" y="2059093"/>
              <a:ext cx="8828193" cy="7324514"/>
            </a:xfrm>
            <a:prstGeom prst="rect">
              <a:avLst/>
            </a:prstGeom>
          </p:spPr>
          <p:txBody>
            <a:bodyPr wrap="square" lIns="0" tIns="0" rIns="0" bIns="0" rtlCol="0" anchor="t">
              <a:spAutoFit/>
            </a:bodyPr>
            <a:lstStyle/>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Toàn bộ các tương tác (hover, focus) đều sử dụng màu Vàng Đồng, tạo ra một dấu ấn thương hiệu đồng nhất xuyên suốt trang.</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trên nền Đen và Trắng Ngà ngay lập tức tạo cảm giác xa hoa và tinh tế. Sự kết hợp màu sắc này giúp định vị trang web là nơi bán các sản phẩm chất lượng cao, không đại trà.</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áp dụng hiệu ứng chuyển động mượt mà (transition 0.3s) cho mọi tương tác, đặc biệt là hiệu ứng thẻ sản phẩm nâng lên</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ảnh sản phẩm đảm bảo toàn bộ danh mục sản phẩm được trình bày một cách đồng đều và hấp dẫn về mặt thị giác.</a:t>
              </a:r>
              <a:endParaRPr lang="en-US" sz="2400" b="1" u="none" strike="noStrike">
                <a:solidFill>
                  <a:srgbClr val="FFFFFF"/>
                </a:solidFill>
                <a:latin typeface="Futura Medium"/>
                <a:ea typeface="Futura Medium"/>
                <a:cs typeface="Futura Medium"/>
                <a:sym typeface="Futura Medium"/>
              </a:endParaRPr>
            </a:p>
          </p:txBody>
        </p:sp>
      </p:grpSp>
      <p:grpSp>
        <p:nvGrpSpPr>
          <p:cNvPr id="23" name="Group 23"/>
          <p:cNvGrpSpPr/>
          <p:nvPr/>
        </p:nvGrpSpPr>
        <p:grpSpPr>
          <a:xfrm rot="0">
            <a:off x="7090277" y="10107896"/>
            <a:ext cx="9608487" cy="3580270"/>
            <a:chOff x="0" y="0"/>
            <a:chExt cx="12811316" cy="4773694"/>
          </a:xfrm>
        </p:grpSpPr>
        <p:sp>
          <p:nvSpPr>
            <p:cNvPr id="24" name="TextBox 24"/>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Contact Us</a:t>
              </a:r>
              <a:endParaRPr lang="en-US" sz="8800" b="1">
                <a:solidFill>
                  <a:srgbClr val="FFFFFF">
                    <a:alpha val="0"/>
                  </a:srgbClr>
                </a:solidFill>
                <a:latin typeface="Futura Medium"/>
                <a:ea typeface="Futura Medium"/>
                <a:cs typeface="Futura Medium"/>
                <a:sym typeface="Futura Medium"/>
              </a:endParaRPr>
            </a:p>
          </p:txBody>
        </p:sp>
        <p:sp>
          <p:nvSpPr>
            <p:cNvPr id="25" name="TextBox 25"/>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endParaRPr lang="en-US" sz="2100" u="none" strike="noStrike">
                <a:solidFill>
                  <a:srgbClr val="FFFFFF">
                    <a:alpha val="0"/>
                  </a:srgbClr>
                </a:solidFill>
                <a:latin typeface="Futura"/>
                <a:ea typeface="Futura"/>
                <a:cs typeface="Futura"/>
                <a:sym typeface="Futura"/>
              </a:endParaRPr>
            </a:p>
          </p:txBody>
        </p:sp>
        <p:sp>
          <p:nvSpPr>
            <p:cNvPr id="26" name="TextBox 26"/>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endParaRPr lang="en-US" sz="2100" u="none" strike="noStrike">
                <a:solidFill>
                  <a:srgbClr val="FFFFFF">
                    <a:alpha val="0"/>
                  </a:srgbClr>
                </a:solidFill>
                <a:latin typeface="Futura"/>
                <a:ea typeface="Futura"/>
                <a:cs typeface="Futura"/>
                <a:sym typeface="Futura"/>
              </a:endParaRPr>
            </a:p>
          </p:txBody>
        </p:sp>
        <p:sp>
          <p:nvSpPr>
            <p:cNvPr id="27" name="TextBox 27"/>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endParaRPr lang="en-US" sz="2100" u="none" strike="noStrike">
                <a:solidFill>
                  <a:srgbClr val="FFFFFF">
                    <a:alpha val="0"/>
                  </a:srgbClr>
                </a:solidFill>
                <a:latin typeface="Futura"/>
                <a:ea typeface="Futura"/>
                <a:cs typeface="Futura"/>
                <a:sym typeface="Futura"/>
              </a:endParaRPr>
            </a:p>
          </p:txBody>
        </p:sp>
        <p:sp>
          <p:nvSpPr>
            <p:cNvPr id="28" name="TextBox 28"/>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endParaRPr lang="en-US" sz="2100" u="none" strike="noStrike">
                <a:solidFill>
                  <a:srgbClr val="FFFFFF">
                    <a:alpha val="0"/>
                  </a:srgbClr>
                </a:solidFill>
                <a:latin typeface="Futura"/>
                <a:ea typeface="Futura"/>
                <a:cs typeface="Futura"/>
                <a:sym typeface="Futura"/>
              </a:endParaRPr>
            </a:p>
          </p:txBody>
        </p:sp>
        <p:sp>
          <p:nvSpPr>
            <p:cNvPr id="29" name="TextBox 29"/>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endParaRPr lang="en-US" sz="2100" u="none" strike="noStrike">
                <a:solidFill>
                  <a:srgbClr val="FFFFFF">
                    <a:alpha val="0"/>
                  </a:srgbClr>
                </a:solidFill>
                <a:latin typeface="Futura"/>
                <a:ea typeface="Futura"/>
                <a:cs typeface="Futura"/>
                <a:sym typeface="Futura"/>
              </a:endParaRPr>
            </a:p>
          </p:txBody>
        </p:sp>
      </p:grpSp>
      <p:sp>
        <p:nvSpPr>
          <p:cNvPr id="30" name="Freeform 30"/>
          <p:cNvSpPr/>
          <p:nvPr/>
        </p:nvSpPr>
        <p:spPr>
          <a:xfrm>
            <a:off x="15652187" y="9897650"/>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13">
              <a:alphaModFix amt="0"/>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7490</Words>
  <Application>WPS Presentation</Application>
  <PresentationFormat>On-screen Show (4:3)</PresentationFormat>
  <Paragraphs>298</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Futura</vt:lpstr>
      <vt:lpstr>C059</vt:lpstr>
      <vt:lpstr>Futura Medium</vt:lpstr>
      <vt:lpstr>Futura Ultra-Bold</vt:lpstr>
      <vt:lpstr>Microsoft YaHei</vt:lpstr>
      <vt:lpstr>Droid Sans Fallback</vt:lpstr>
      <vt:lpstr>Arial Unicode MS</vt:lpstr>
      <vt:lpstr>Calibri</vt:lpstr>
      <vt:lpstr>Trebuchet MS</vt:lpstr>
      <vt:lpstr>Futura Bold</vt:lpstr>
      <vt:lpstr>Futura Bold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Texture Morph Shapes Slides</dc:title>
  <dc:creator/>
  <cp:lastModifiedBy>ink</cp:lastModifiedBy>
  <cp:revision>2</cp:revision>
  <dcterms:created xsi:type="dcterms:W3CDTF">2025-11-08T18:18:43Z</dcterms:created>
  <dcterms:modified xsi:type="dcterms:W3CDTF">2025-11-08T18:18:43Z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